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6" r:id="rId2"/>
    <p:sldId id="349" r:id="rId3"/>
    <p:sldId id="259" r:id="rId4"/>
    <p:sldId id="260" r:id="rId5"/>
    <p:sldId id="348" r:id="rId6"/>
    <p:sldId id="268" r:id="rId7"/>
    <p:sldId id="269" r:id="rId8"/>
    <p:sldId id="270" r:id="rId9"/>
    <p:sldId id="329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07" r:id="rId27"/>
    <p:sldId id="308" r:id="rId28"/>
    <p:sldId id="312" r:id="rId29"/>
    <p:sldId id="313" r:id="rId30"/>
    <p:sldId id="314" r:id="rId31"/>
    <p:sldId id="315" r:id="rId32"/>
    <p:sldId id="319" r:id="rId33"/>
    <p:sldId id="321" r:id="rId34"/>
    <p:sldId id="323" r:id="rId35"/>
    <p:sldId id="325" r:id="rId36"/>
    <p:sldId id="326" r:id="rId37"/>
    <p:sldId id="327" r:id="rId38"/>
    <p:sldId id="347" r:id="rId39"/>
    <p:sldId id="271" r:id="rId40"/>
    <p:sldId id="272" r:id="rId41"/>
    <p:sldId id="273" r:id="rId42"/>
    <p:sldId id="274" r:id="rId43"/>
    <p:sldId id="275" r:id="rId44"/>
    <p:sldId id="276" r:id="rId45"/>
    <p:sldId id="277" r:id="rId46"/>
    <p:sldId id="278" r:id="rId47"/>
    <p:sldId id="279" r:id="rId48"/>
    <p:sldId id="282" r:id="rId49"/>
    <p:sldId id="283" r:id="rId50"/>
    <p:sldId id="284" r:id="rId51"/>
    <p:sldId id="285" r:id="rId52"/>
    <p:sldId id="286" r:id="rId53"/>
    <p:sldId id="287" r:id="rId54"/>
    <p:sldId id="288" r:id="rId55"/>
    <p:sldId id="289" r:id="rId56"/>
    <p:sldId id="290" r:id="rId57"/>
    <p:sldId id="291" r:id="rId58"/>
    <p:sldId id="292" r:id="rId59"/>
    <p:sldId id="293" r:id="rId60"/>
    <p:sldId id="294" r:id="rId61"/>
    <p:sldId id="295" r:id="rId62"/>
    <p:sldId id="296" r:id="rId63"/>
    <p:sldId id="297" r:id="rId64"/>
    <p:sldId id="298" r:id="rId65"/>
    <p:sldId id="299" r:id="rId66"/>
    <p:sldId id="300" r:id="rId67"/>
    <p:sldId id="301" r:id="rId68"/>
    <p:sldId id="302" r:id="rId69"/>
    <p:sldId id="303" r:id="rId70"/>
    <p:sldId id="304" r:id="rId71"/>
    <p:sldId id="305" r:id="rId72"/>
    <p:sldId id="306" r:id="rId73"/>
    <p:sldId id="350" r:id="rId7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7" autoAdjust="0"/>
    <p:restoredTop sz="94660"/>
  </p:normalViewPr>
  <p:slideViewPr>
    <p:cSldViewPr>
      <p:cViewPr>
        <p:scale>
          <a:sx n="76" d="100"/>
          <a:sy n="76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980A2-5A23-48FE-A728-F79131FDD57A}" type="datetimeFigureOut">
              <a:rPr lang="pt-PT" smtClean="0"/>
              <a:pPr/>
              <a:t>20-05-2016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155D7-B248-4C5A-A11A-5369AA74394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725007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347367-326A-4F24-A415-0CB3278247A0}" type="slidenum">
              <a:rPr lang="pt-PT" altLang="pt-PT"/>
              <a:pPr/>
              <a:t>9</a:t>
            </a:fld>
            <a:endParaRPr lang="pt-PT" altLang="pt-PT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7D99B5-B361-4AB0-BBCB-26E24C8DFFE7}" type="slidenum">
              <a:rPr lang="pt-PT" altLang="pt-PT"/>
              <a:pPr/>
              <a:t>10</a:t>
            </a:fld>
            <a:endParaRPr lang="pt-PT" altLang="pt-PT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A82991-8D68-40B3-8233-5E2BAAD9544A}" type="slidenum">
              <a:rPr lang="pt-PT" altLang="pt-PT"/>
              <a:pPr/>
              <a:t>11</a:t>
            </a:fld>
            <a:endParaRPr lang="pt-PT" altLang="pt-PT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DBA658-35C7-4CA8-A0CB-1EB18E1BBF01}" type="slidenum">
              <a:rPr lang="pt-PT" altLang="pt-PT"/>
              <a:pPr/>
              <a:t>12</a:t>
            </a:fld>
            <a:endParaRPr lang="pt-PT" altLang="pt-PT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2D501F-1AE7-47B7-9D04-9861A666793B}" type="slidenum">
              <a:rPr lang="pt-PT" altLang="pt-PT"/>
              <a:pPr/>
              <a:t>13</a:t>
            </a:fld>
            <a:endParaRPr lang="pt-PT" altLang="pt-PT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18EBE5-308D-4BE0-AE84-C4115EF94938}" type="slidenum">
              <a:rPr lang="pt-PT" altLang="pt-PT"/>
              <a:pPr/>
              <a:t>20</a:t>
            </a:fld>
            <a:endParaRPr lang="pt-PT" altLang="pt-PT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altLang="pt-PT" smtClean="0"/>
              <a:t>Pesquisar Pulso – se a vítima respira de certeza que tem pulso.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smtClean="0"/>
              <a:t>O controle da hemorragia é uma prioridade pois se existe uma hemorragia grave a possibilidade de ocorrer falência cardíaca aumenta rapidamente. Muitas das hemorragias são difíceis de controlar fora do hospital, principalmente as internas. Aqui o rápido transporte para a unidade de saúde deve ser uma prioridade.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220EF6-93AC-413D-9E67-76EDF9A6D7D1}" type="slidenum">
              <a:rPr lang="pt-PT" altLang="pt-PT"/>
              <a:pPr/>
              <a:t>21</a:t>
            </a:fld>
            <a:endParaRPr lang="pt-PT" altLang="pt-PT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altLang="pt-PT" smtClean="0"/>
              <a:t>Depois de avaliar e corrigir na medida dos possíveis os factores implicados na entrada de O2 nos pulmões e a sua distribuição pelas células do organismo, o passo seguinte será a avaliação da função cerebral tratando-se esta de um indicador da quantidade de O2 no tecido cerebral.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 smtClean="0"/>
              <a:t>Perante uma vítima que esteja desorientada, agressiva, pouco colaboradora, deve suspeitar-se de uma quantidade de O2 reduzida no cérebro – hipóxia.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2D3B3A-34B9-4680-8F05-E3D3C24C8ED4}" type="slidenum">
              <a:rPr lang="pt-PT" altLang="pt-PT"/>
              <a:pPr/>
              <a:t>25</a:t>
            </a:fld>
            <a:endParaRPr lang="pt-PT" altLang="pt-PT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altLang="pt-PT" smtClean="0"/>
              <a:t>A avaliação secundária é uma observação da vítima da cabeça aos pés. O seu objectivo é detectar situações que não tenham sido detectadas na avaliação primária.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F54950-656E-42BA-B51C-FE4AB42F78B1}" type="slidenum">
              <a:rPr lang="en-GB" altLang="pt-PT">
                <a:latin typeface="Times New Roman" pitchFamily="18" charset="0"/>
              </a:rPr>
              <a:pPr/>
              <a:t>40</a:t>
            </a:fld>
            <a:endParaRPr lang="en-GB" altLang="pt-PT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 altLang="pt-P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CA2C-FBDD-4BDC-8367-6D207C43090F}" type="datetime1">
              <a:rPr lang="pt-PT" smtClean="0"/>
              <a:pPr/>
              <a:t>20-05-2016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Curso Primeiros Socorros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D82E-B51C-4305-AAA9-BBF59D1C4A6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87E7-B0A9-42D8-B3DA-4B4D2696B024}" type="datetime1">
              <a:rPr lang="pt-PT" smtClean="0"/>
              <a:pPr/>
              <a:t>20-05-2016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Curso Primeiros Socorros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D82E-B51C-4305-AAA9-BBF59D1C4A6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B17B-5780-4CC2-A2A0-AE69155973B4}" type="datetime1">
              <a:rPr lang="pt-PT" smtClean="0"/>
              <a:pPr/>
              <a:t>20-05-2016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Curso Primeiros Socorros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D82E-B51C-4305-AAA9-BBF59D1C4A6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Clip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ClipArt 2"/>
          <p:cNvSpPr>
            <a:spLocks noGrp="1"/>
          </p:cNvSpPr>
          <p:nvPr>
            <p:ph type="clipArt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81237-639E-4510-BF28-D767F9817C8A}" type="datetime1">
              <a:rPr lang="pt-PT" smtClean="0"/>
              <a:pPr>
                <a:defRPr/>
              </a:pPr>
              <a:t>20-05-2016</a:t>
            </a:fld>
            <a:endParaRPr lang="pt-PT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Curso Primeiros Socorros</a:t>
            </a:r>
            <a:endParaRPr lang="pt-PT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154A6-7A6F-4DF9-8627-CB8A23F6A69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9B8D7-71B3-47C0-95FF-465633648848}" type="datetime1">
              <a:rPr lang="pt-PT" smtClean="0"/>
              <a:pPr>
                <a:defRPr/>
              </a:pPr>
              <a:t>20-05-2016</a:t>
            </a:fld>
            <a:endParaRPr lang="pt-PT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Curso Primeiros Socorros</a:t>
            </a:r>
            <a:endParaRPr lang="pt-PT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80CA8-BA74-4B13-9B20-84B7EE0C12E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zoom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A05B6-A4E1-4A1D-9CA1-2D1095BEF28B}" type="datetime1">
              <a:rPr lang="pt-PT" smtClean="0"/>
              <a:pPr>
                <a:defRPr/>
              </a:pPr>
              <a:t>20-05-2016</a:t>
            </a:fld>
            <a:endParaRPr lang="pt-PT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Curso Primeiros Socorros</a:t>
            </a:r>
            <a:endParaRPr lang="pt-PT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F50EF-91A0-4F14-A211-8637E9B8D05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zoom dir="in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e 4 obje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3"/>
          </p:nvPr>
        </p:nvSpPr>
        <p:spPr>
          <a:xfrm>
            <a:off x="301625" y="3925888"/>
            <a:ext cx="4194175" cy="2173287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C3BEA-333C-4F47-91E4-DD3F6EADB080}" type="datetime1">
              <a:rPr lang="pt-PT" smtClean="0"/>
              <a:pPr>
                <a:defRPr/>
              </a:pPr>
              <a:t>20-05-2016</a:t>
            </a:fld>
            <a:endParaRPr lang="pt-PT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Curso Primeiros Socorros</a:t>
            </a:r>
            <a:endParaRPr lang="pt-PT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8E9DE-3B94-4FC5-B638-5E03F9C4EB8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zoom dir="in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ítulo, 2 objectos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2"/>
          </p:nvPr>
        </p:nvSpPr>
        <p:spPr>
          <a:xfrm>
            <a:off x="301625" y="3925888"/>
            <a:ext cx="4194175" cy="2173287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1E41D-36FB-46A6-B949-E34E7C715A00}" type="datetime1">
              <a:rPr lang="pt-PT" smtClean="0"/>
              <a:pPr>
                <a:defRPr/>
              </a:pPr>
              <a:t>20-05-2016</a:t>
            </a:fld>
            <a:endParaRPr lang="pt-PT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Curso Primeiros Socorros</a:t>
            </a:r>
            <a:endParaRPr lang="pt-PT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D4BB2-5C18-476B-8A71-4A2F66F9D9C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zoom dir="in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ítulo e objecto sobr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8540750" cy="21732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22614-C5A1-4689-9662-A93DCD1C9527}" type="datetime1">
              <a:rPr lang="pt-PT" smtClean="0"/>
              <a:pPr>
                <a:defRPr/>
              </a:pPr>
              <a:t>20-05-2016</a:t>
            </a:fld>
            <a:endParaRPr lang="pt-PT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Curso Primeiros Socorros</a:t>
            </a:r>
            <a:endParaRPr lang="pt-PT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1728F-D9CF-4763-8DC4-FAC83B4EC5C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spd="med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53CB-C094-4A8A-8A8D-AB9EFA49F57A}" type="datetime1">
              <a:rPr lang="pt-PT" smtClean="0"/>
              <a:pPr/>
              <a:t>20-05-2016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Curso Primeiros Socorros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D82E-B51C-4305-AAA9-BBF59D1C4A6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7812-C21D-4427-A568-B884BA1C6EE8}" type="datetime1">
              <a:rPr lang="pt-PT" smtClean="0"/>
              <a:pPr/>
              <a:t>20-05-2016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Curso Primeiros Socorros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D82E-B51C-4305-AAA9-BBF59D1C4A6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F85F-E6A2-4F3B-8CA1-4590D4F55B2F}" type="datetime1">
              <a:rPr lang="pt-PT" smtClean="0"/>
              <a:pPr/>
              <a:t>20-05-2016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Curso Primeiros Socorros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D82E-B51C-4305-AAA9-BBF59D1C4A6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246C-1AA4-4B08-9EA1-28FF755E15C1}" type="datetime1">
              <a:rPr lang="pt-PT" smtClean="0"/>
              <a:pPr/>
              <a:t>20-05-2016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Curso Primeiros Socorros</a:t>
            </a:r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D82E-B51C-4305-AAA9-BBF59D1C4A6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D187-127F-43B6-A32C-76FF9E9B8D41}" type="datetime1">
              <a:rPr lang="pt-PT" smtClean="0"/>
              <a:pPr/>
              <a:t>20-05-2016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Curso Primeiros Socorros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D82E-B51C-4305-AAA9-BBF59D1C4A6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7969-7F62-42EB-A653-29D2FBE3A824}" type="datetime1">
              <a:rPr lang="pt-PT" smtClean="0"/>
              <a:pPr/>
              <a:t>20-05-2016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Curso Primeiros Socorros</a:t>
            </a: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D82E-B51C-4305-AAA9-BBF59D1C4A6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EB9E-2C67-42D0-A310-713D081B3E58}" type="datetime1">
              <a:rPr lang="pt-PT" smtClean="0"/>
              <a:pPr/>
              <a:t>20-05-2016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Curso Primeiros Socorros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D82E-B51C-4305-AAA9-BBF59D1C4A6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7F77-ABAE-4C7B-B2C8-BC51D6B633BC}" type="datetime1">
              <a:rPr lang="pt-PT" smtClean="0"/>
              <a:pPr/>
              <a:t>20-05-2016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Curso Primeiros Socorros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D82E-B51C-4305-AAA9-BBF59D1C4A6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3B706-B64A-4A56-9DD2-62BA6D8EC4DD}" type="datetime1">
              <a:rPr lang="pt-PT" smtClean="0"/>
              <a:pPr/>
              <a:t>20-05-2016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 smtClean="0"/>
              <a:t>Curso Primeiros Socorros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D82E-B51C-4305-AAA9-BBF59D1C4A6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34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4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www.clker.com/cliparts/j/2/d/r/Z/o/estrela-da-vida-hi.pn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5072066" y="1142984"/>
            <a:ext cx="3929090" cy="392909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844" y="214291"/>
            <a:ext cx="7772400" cy="714379"/>
          </a:xfrm>
        </p:spPr>
        <p:txBody>
          <a:bodyPr>
            <a:normAutofit fontScale="90000"/>
          </a:bodyPr>
          <a:lstStyle/>
          <a:p>
            <a:pPr algn="l"/>
            <a:r>
              <a:rPr lang="pt-PT" dirty="0" smtClean="0">
                <a:solidFill>
                  <a:srgbClr val="FF0000"/>
                </a:solidFill>
                <a:latin typeface="Cooper Black" pitchFamily="18" charset="0"/>
              </a:rPr>
              <a:t>Socorrismo na piscina</a:t>
            </a:r>
            <a:endParaRPr lang="pt-PT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4282" y="6357958"/>
            <a:ext cx="6400800" cy="257180"/>
          </a:xfrm>
        </p:spPr>
        <p:txBody>
          <a:bodyPr>
            <a:normAutofit/>
          </a:bodyPr>
          <a:lstStyle/>
          <a:p>
            <a:pPr algn="l"/>
            <a:r>
              <a:rPr lang="pt-PT" sz="10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Enfermeiro Carlos Barroca - 2016</a:t>
            </a:r>
            <a:endParaRPr lang="pt-PT" sz="10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AutoShape 2" descr="Resultado de imagem para amarra ao ca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pic>
        <p:nvPicPr>
          <p:cNvPr id="11268" name="Picture 4" descr="http://www.amarra-ao-cais.pt/media/Documentos/novo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857232"/>
            <a:ext cx="5743496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Marcador de Posição do Rodapé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PT" altLang="pt-PT" smtClean="0"/>
              <a:t>Curso Primeiros Socorros</a:t>
            </a:r>
          </a:p>
        </p:txBody>
      </p:sp>
      <p:sp>
        <p:nvSpPr>
          <p:cNvPr id="129026" name="Rectangle 2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39750" y="836613"/>
            <a:ext cx="8110538" cy="49688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endParaRPr lang="pt-PT" altLang="pt-PT" sz="2400" smtClean="0"/>
          </a:p>
          <a:p>
            <a:pPr marL="0" indent="0" eaLnBrk="1" hangingPunct="1">
              <a:lnSpc>
                <a:spcPct val="90000"/>
              </a:lnSpc>
            </a:pPr>
            <a:r>
              <a:rPr lang="pt-PT" altLang="pt-PT" smtClean="0">
                <a:solidFill>
                  <a:schemeClr val="folHlink"/>
                </a:solidFill>
              </a:rPr>
              <a:t>AVALIAÇÃO DA VÍTIMA:</a:t>
            </a:r>
          </a:p>
          <a:p>
            <a:pPr marL="0" indent="0" eaLnBrk="1" hangingPunct="1">
              <a:lnSpc>
                <a:spcPct val="90000"/>
              </a:lnSpc>
            </a:pPr>
            <a:endParaRPr lang="pt-PT" altLang="pt-PT" smtClean="0">
              <a:solidFill>
                <a:schemeClr val="hlink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endParaRPr lang="pt-PT" altLang="pt-PT" smtClean="0">
              <a:solidFill>
                <a:schemeClr val="hlink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pt-PT" altLang="pt-PT" sz="2600" b="1" smtClean="0">
                <a:solidFill>
                  <a:schemeClr val="hlink"/>
                </a:solidFill>
              </a:rPr>
              <a:t>EXAME PRIMÁRIO</a:t>
            </a:r>
            <a:r>
              <a:rPr lang="pt-PT" altLang="pt-PT" sz="2600" smtClean="0">
                <a:solidFill>
                  <a:schemeClr val="folHlink"/>
                </a:solidFill>
              </a:rPr>
              <a:t> – </a:t>
            </a:r>
            <a:r>
              <a:rPr lang="pt-PT" altLang="pt-PT" sz="2600" smtClean="0"/>
              <a:t>visa identificar e corrigir as situações de </a:t>
            </a:r>
            <a:r>
              <a:rPr lang="pt-PT" altLang="pt-PT" sz="2600" smtClean="0">
                <a:solidFill>
                  <a:schemeClr val="folHlink"/>
                </a:solidFill>
              </a:rPr>
              <a:t>perigo imediato</a:t>
            </a:r>
            <a:r>
              <a:rPr lang="pt-PT" altLang="pt-PT" sz="2600" smtClean="0"/>
              <a:t> de vida.</a:t>
            </a:r>
          </a:p>
          <a:p>
            <a:pPr lvl="1" eaLnBrk="1" hangingPunct="1">
              <a:lnSpc>
                <a:spcPct val="90000"/>
              </a:lnSpc>
            </a:pPr>
            <a:endParaRPr lang="pt-PT" altLang="pt-PT" sz="2600" smtClean="0">
              <a:solidFill>
                <a:schemeClr val="folHlink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pt-PT" altLang="pt-PT" sz="2600" smtClean="0">
              <a:solidFill>
                <a:schemeClr val="hlink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pt-PT" altLang="pt-PT" sz="2600" b="1" smtClean="0">
                <a:solidFill>
                  <a:schemeClr val="hlink"/>
                </a:solidFill>
              </a:rPr>
              <a:t>EXAME SECUNDÁRIO</a:t>
            </a:r>
            <a:r>
              <a:rPr lang="pt-PT" altLang="pt-PT" sz="2600" smtClean="0">
                <a:solidFill>
                  <a:schemeClr val="folHlink"/>
                </a:solidFill>
              </a:rPr>
              <a:t> – </a:t>
            </a:r>
            <a:r>
              <a:rPr lang="pt-PT" altLang="pt-PT" sz="2600" smtClean="0"/>
              <a:t>visa identificar e corrigir</a:t>
            </a:r>
            <a:r>
              <a:rPr lang="pt-PT" altLang="pt-PT" sz="2600" smtClean="0">
                <a:solidFill>
                  <a:schemeClr val="folHlink"/>
                </a:solidFill>
              </a:rPr>
              <a:t> as situações que </a:t>
            </a:r>
            <a:r>
              <a:rPr lang="pt-PT" altLang="pt-PT" sz="2600" smtClean="0">
                <a:solidFill>
                  <a:schemeClr val="hlink"/>
                </a:solidFill>
              </a:rPr>
              <a:t>não colocam</a:t>
            </a:r>
            <a:r>
              <a:rPr lang="pt-PT" altLang="pt-PT" sz="2600" smtClean="0">
                <a:solidFill>
                  <a:schemeClr val="folHlink"/>
                </a:solidFill>
              </a:rPr>
              <a:t> a vítima em perigo de vida.</a:t>
            </a:r>
            <a:endParaRPr lang="pt-PT" altLang="pt-PT" sz="2600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9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9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9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9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90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90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Marcador de Posição do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PT" altLang="pt-PT"/>
              <a:t>Curso Primeiros Socorros</a:t>
            </a:r>
          </a:p>
        </p:txBody>
      </p:sp>
      <p:sp>
        <p:nvSpPr>
          <p:cNvPr id="131074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404813"/>
            <a:ext cx="8534400" cy="5400675"/>
          </a:xfrm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90000"/>
              </a:lnSpc>
            </a:pPr>
            <a:r>
              <a:rPr lang="pt-PT" altLang="pt-PT" sz="3200" dirty="0" smtClean="0"/>
              <a:t>No local do acidente</a:t>
            </a:r>
            <a:r>
              <a:rPr lang="pt-PT" altLang="pt-PT" dirty="0" smtClean="0"/>
              <a:t>:</a:t>
            </a:r>
          </a:p>
          <a:p>
            <a:pPr lvl="2" eaLnBrk="1" hangingPunct="1">
              <a:lnSpc>
                <a:spcPct val="90000"/>
              </a:lnSpc>
            </a:pPr>
            <a:endParaRPr lang="pt-PT" altLang="pt-PT" sz="2800" dirty="0" smtClean="0"/>
          </a:p>
          <a:p>
            <a:pPr lvl="2" eaLnBrk="1" hangingPunct="1">
              <a:lnSpc>
                <a:spcPct val="90000"/>
              </a:lnSpc>
            </a:pPr>
            <a:r>
              <a:rPr lang="pt-PT" altLang="pt-PT" sz="2600" dirty="0" smtClean="0"/>
              <a:t>Antes de qualquer </a:t>
            </a:r>
            <a:r>
              <a:rPr lang="pt-PT" altLang="pt-PT" sz="2600" dirty="0" err="1" smtClean="0"/>
              <a:t>actuação</a:t>
            </a:r>
            <a:r>
              <a:rPr lang="pt-PT" altLang="pt-PT" sz="2600" dirty="0" smtClean="0"/>
              <a:t> junto da vítima </a:t>
            </a:r>
            <a:r>
              <a:rPr lang="pt-PT" altLang="pt-PT" sz="2600" dirty="0" smtClean="0">
                <a:solidFill>
                  <a:schemeClr val="folHlink"/>
                </a:solidFill>
              </a:rPr>
              <a:t>avaliar as condições de segurança</a:t>
            </a:r>
            <a:r>
              <a:rPr lang="pt-PT" altLang="pt-PT" sz="2600" dirty="0" smtClean="0"/>
              <a:t>:</a:t>
            </a:r>
          </a:p>
          <a:p>
            <a:pPr lvl="2" eaLnBrk="1" hangingPunct="1">
              <a:lnSpc>
                <a:spcPct val="90000"/>
              </a:lnSpc>
            </a:pPr>
            <a:endParaRPr lang="pt-PT" altLang="pt-PT" sz="2600" dirty="0" smtClean="0"/>
          </a:p>
          <a:p>
            <a:pPr lvl="4" eaLnBrk="1" hangingPunct="1">
              <a:lnSpc>
                <a:spcPct val="90000"/>
              </a:lnSpc>
            </a:pPr>
            <a:r>
              <a:rPr lang="pt-PT" altLang="pt-PT" sz="2600" dirty="0" smtClean="0"/>
              <a:t>Fogo;</a:t>
            </a:r>
          </a:p>
          <a:p>
            <a:pPr lvl="4" eaLnBrk="1" hangingPunct="1">
              <a:lnSpc>
                <a:spcPct val="90000"/>
              </a:lnSpc>
            </a:pPr>
            <a:r>
              <a:rPr lang="pt-PT" altLang="pt-PT" sz="2600" dirty="0" smtClean="0"/>
              <a:t>Cabos </a:t>
            </a:r>
            <a:r>
              <a:rPr lang="pt-PT" altLang="pt-PT" sz="2600" dirty="0" err="1" smtClean="0"/>
              <a:t>eléctricos</a:t>
            </a:r>
            <a:r>
              <a:rPr lang="pt-PT" altLang="pt-PT" sz="2600" dirty="0" smtClean="0"/>
              <a:t>;</a:t>
            </a:r>
          </a:p>
          <a:p>
            <a:pPr lvl="4" eaLnBrk="1" hangingPunct="1">
              <a:lnSpc>
                <a:spcPct val="90000"/>
              </a:lnSpc>
            </a:pPr>
            <a:r>
              <a:rPr lang="pt-PT" altLang="pt-PT" sz="2600" dirty="0" smtClean="0"/>
              <a:t>Explosivos;</a:t>
            </a:r>
          </a:p>
          <a:p>
            <a:pPr lvl="4" eaLnBrk="1" hangingPunct="1">
              <a:lnSpc>
                <a:spcPct val="90000"/>
              </a:lnSpc>
            </a:pPr>
            <a:r>
              <a:rPr lang="pt-PT" altLang="pt-PT" sz="2600" dirty="0" smtClean="0"/>
              <a:t>Materiais perigosos;</a:t>
            </a:r>
          </a:p>
          <a:p>
            <a:pPr lvl="4" eaLnBrk="1" hangingPunct="1">
              <a:lnSpc>
                <a:spcPct val="90000"/>
              </a:lnSpc>
            </a:pPr>
            <a:r>
              <a:rPr lang="pt-PT" altLang="pt-PT" sz="2600" dirty="0" smtClean="0"/>
              <a:t>Circunstâncias ambientais;</a:t>
            </a:r>
          </a:p>
          <a:p>
            <a:pPr lvl="4" eaLnBrk="1" hangingPunct="1">
              <a:lnSpc>
                <a:spcPct val="90000"/>
              </a:lnSpc>
              <a:buNone/>
            </a:pPr>
            <a:r>
              <a:rPr lang="pt-PT" altLang="pt-PT" sz="2600" dirty="0" smtClean="0">
                <a:solidFill>
                  <a:srgbClr val="FF0000"/>
                </a:solidFill>
              </a:rPr>
              <a:t>No caso das piscinas e praias, devemos retirar a vítima da água o mais rápido possível sem correr riscos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1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1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1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1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1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1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1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1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1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1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1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1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1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1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1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Marcador de Posição do Rodapé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PT" altLang="pt-PT" smtClean="0"/>
              <a:t>Curso Primeiros Socorros</a:t>
            </a:r>
          </a:p>
        </p:txBody>
      </p:sp>
      <p:sp>
        <p:nvSpPr>
          <p:cNvPr id="133122" name="Rectangle 2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84663" y="908050"/>
            <a:ext cx="4391025" cy="4464050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endParaRPr lang="pt-PT" altLang="pt-PT" smtClean="0"/>
          </a:p>
          <a:p>
            <a:pPr lvl="1" eaLnBrk="1" hangingPunct="1">
              <a:buFontTx/>
              <a:buChar char="–"/>
            </a:pPr>
            <a:r>
              <a:rPr lang="pt-PT" altLang="pt-PT" sz="2600" smtClean="0"/>
              <a:t>Chamar a vítima abanando suavemente os seus ombros para verificar se  está consciente ou não.</a:t>
            </a:r>
          </a:p>
          <a:p>
            <a:pPr lvl="1" eaLnBrk="1" hangingPunct="1">
              <a:buFont typeface="Wingdings" pitchFamily="2" charset="2"/>
              <a:buNone/>
            </a:pPr>
            <a:endParaRPr lang="pt-PT" altLang="pt-PT" sz="2600" smtClean="0"/>
          </a:p>
          <a:p>
            <a:pPr lvl="1" eaLnBrk="1" hangingPunct="1">
              <a:buFontTx/>
              <a:buChar char="–"/>
            </a:pPr>
            <a:r>
              <a:rPr lang="pt-PT" altLang="pt-PT" sz="2600" smtClean="0"/>
              <a:t>Pedir ajuda gritando </a:t>
            </a:r>
            <a:r>
              <a:rPr lang="pt-PT" altLang="pt-PT" sz="2600" smtClean="0">
                <a:solidFill>
                  <a:schemeClr val="hlink"/>
                </a:solidFill>
              </a:rPr>
              <a:t>mas não</a:t>
            </a:r>
            <a:r>
              <a:rPr lang="pt-PT" altLang="pt-PT" sz="2600" smtClean="0"/>
              <a:t> a abandonar</a:t>
            </a:r>
          </a:p>
        </p:txBody>
      </p:sp>
      <p:pic>
        <p:nvPicPr>
          <p:cNvPr id="133123" name="Picture 3" descr="Consciência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125538"/>
            <a:ext cx="4189413" cy="4117975"/>
          </a:xfr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3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3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3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3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Marcador de Posição do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PT" altLang="pt-PT"/>
              <a:t>Curso Primeiros Socorros</a:t>
            </a:r>
          </a:p>
        </p:txBody>
      </p:sp>
      <p:sp>
        <p:nvSpPr>
          <p:cNvPr id="135170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611188" y="620713"/>
            <a:ext cx="8181975" cy="49164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pt-PT" altLang="pt-PT" sz="3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pt-PT" altLang="pt-PT" sz="2600" smtClean="0">
                <a:solidFill>
                  <a:schemeClr val="hlink"/>
                </a:solidFill>
              </a:rPr>
              <a:t>AVALIAÇÃO PRIMÁRIA</a:t>
            </a:r>
          </a:p>
          <a:p>
            <a:pPr eaLnBrk="1" hangingPunct="1">
              <a:lnSpc>
                <a:spcPct val="80000"/>
              </a:lnSpc>
            </a:pPr>
            <a:endParaRPr lang="pt-PT" altLang="pt-PT" sz="2400" smtClean="0">
              <a:solidFill>
                <a:schemeClr val="hlink"/>
              </a:solidFill>
            </a:endParaRPr>
          </a:p>
          <a:p>
            <a:pPr lvl="2" eaLnBrk="1" hangingPunct="1">
              <a:lnSpc>
                <a:spcPct val="80000"/>
              </a:lnSpc>
            </a:pPr>
            <a:r>
              <a:rPr lang="pt-PT" altLang="pt-PT" smtClean="0">
                <a:solidFill>
                  <a:schemeClr val="hlink"/>
                </a:solidFill>
              </a:rPr>
              <a:t>A</a:t>
            </a:r>
            <a:r>
              <a:rPr lang="pt-PT" altLang="pt-PT" smtClean="0"/>
              <a:t> – Via Aérea com estabilização da coluna cervical</a:t>
            </a:r>
          </a:p>
          <a:p>
            <a:pPr lvl="2" eaLnBrk="1" hangingPunct="1">
              <a:lnSpc>
                <a:spcPct val="80000"/>
              </a:lnSpc>
            </a:pPr>
            <a:endParaRPr lang="pt-PT" altLang="pt-PT" smtClean="0"/>
          </a:p>
          <a:p>
            <a:pPr lvl="2" eaLnBrk="1" hangingPunct="1">
              <a:lnSpc>
                <a:spcPct val="80000"/>
              </a:lnSpc>
            </a:pPr>
            <a:r>
              <a:rPr lang="pt-PT" altLang="pt-PT" smtClean="0">
                <a:solidFill>
                  <a:schemeClr val="hlink"/>
                </a:solidFill>
              </a:rPr>
              <a:t>B </a:t>
            </a:r>
            <a:r>
              <a:rPr lang="pt-PT" altLang="pt-PT" smtClean="0"/>
              <a:t>– Ventilação</a:t>
            </a:r>
          </a:p>
          <a:p>
            <a:pPr lvl="2" eaLnBrk="1" hangingPunct="1">
              <a:lnSpc>
                <a:spcPct val="80000"/>
              </a:lnSpc>
            </a:pPr>
            <a:endParaRPr lang="pt-PT" altLang="pt-PT" smtClean="0"/>
          </a:p>
          <a:p>
            <a:pPr lvl="2" eaLnBrk="1" hangingPunct="1">
              <a:lnSpc>
                <a:spcPct val="80000"/>
              </a:lnSpc>
            </a:pPr>
            <a:r>
              <a:rPr lang="pt-PT" altLang="pt-PT" smtClean="0">
                <a:solidFill>
                  <a:schemeClr val="hlink"/>
                </a:solidFill>
              </a:rPr>
              <a:t>C </a:t>
            </a:r>
            <a:r>
              <a:rPr lang="pt-PT" altLang="pt-PT" smtClean="0"/>
              <a:t>– Circulação com controle de  hemorragia</a:t>
            </a:r>
          </a:p>
          <a:p>
            <a:pPr lvl="2" eaLnBrk="1" hangingPunct="1">
              <a:lnSpc>
                <a:spcPct val="80000"/>
              </a:lnSpc>
            </a:pPr>
            <a:endParaRPr lang="pt-PT" altLang="pt-PT" smtClean="0"/>
          </a:p>
          <a:p>
            <a:pPr lvl="2" eaLnBrk="1" hangingPunct="1">
              <a:lnSpc>
                <a:spcPct val="80000"/>
              </a:lnSpc>
            </a:pPr>
            <a:r>
              <a:rPr lang="pt-PT" altLang="pt-PT" smtClean="0">
                <a:solidFill>
                  <a:schemeClr val="hlink"/>
                </a:solidFill>
              </a:rPr>
              <a:t>D </a:t>
            </a:r>
            <a:r>
              <a:rPr lang="pt-PT" altLang="pt-PT" smtClean="0"/>
              <a:t>– Disfunção Neurológica 	</a:t>
            </a:r>
          </a:p>
          <a:p>
            <a:pPr lvl="2" eaLnBrk="1" hangingPunct="1">
              <a:lnSpc>
                <a:spcPct val="80000"/>
              </a:lnSpc>
            </a:pPr>
            <a:endParaRPr lang="pt-PT" altLang="pt-PT" smtClean="0"/>
          </a:p>
          <a:p>
            <a:pPr lvl="2" eaLnBrk="1" hangingPunct="1">
              <a:lnSpc>
                <a:spcPct val="80000"/>
              </a:lnSpc>
            </a:pPr>
            <a:r>
              <a:rPr lang="pt-PT" altLang="pt-PT" smtClean="0">
                <a:solidFill>
                  <a:schemeClr val="hlink"/>
                </a:solidFill>
              </a:rPr>
              <a:t>E </a:t>
            </a:r>
            <a:r>
              <a:rPr lang="pt-PT" altLang="pt-PT" smtClean="0"/>
              <a:t>– Exposição com controle da temperatura</a:t>
            </a:r>
            <a:endParaRPr lang="pt-PT" altLang="pt-PT" smtClean="0">
              <a:solidFill>
                <a:schemeClr val="hlink"/>
              </a:solidFill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PT" altLang="pt-PT" smtClean="0"/>
              <a:t>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5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5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5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5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5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5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5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5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5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5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348038" y="692150"/>
            <a:ext cx="5207000" cy="5616575"/>
          </a:xfrm>
        </p:spPr>
        <p:txBody>
          <a:bodyPr/>
          <a:lstStyle/>
          <a:p>
            <a:pPr marL="0" indent="0" eaLnBrk="1" hangingPunct="1"/>
            <a:endParaRPr lang="pt-PT" altLang="pt-PT" sz="2400" smtClean="0">
              <a:solidFill>
                <a:schemeClr val="hlink"/>
              </a:solidFill>
            </a:endParaRPr>
          </a:p>
          <a:p>
            <a:pPr marL="0" indent="0" eaLnBrk="1" hangingPunct="1"/>
            <a:r>
              <a:rPr lang="pt-PT" altLang="pt-PT" smtClean="0">
                <a:solidFill>
                  <a:schemeClr val="hlink"/>
                </a:solidFill>
              </a:rPr>
              <a:t>Permeabilização da via aérea</a:t>
            </a:r>
          </a:p>
          <a:p>
            <a:pPr marL="0" indent="0" eaLnBrk="1" hangingPunct="1"/>
            <a:endParaRPr lang="pt-PT" altLang="pt-PT" sz="2400" smtClean="0">
              <a:solidFill>
                <a:schemeClr val="hlink"/>
              </a:solidFill>
            </a:endParaRPr>
          </a:p>
          <a:p>
            <a:pPr lvl="1" eaLnBrk="1" hangingPunct="1"/>
            <a:r>
              <a:rPr lang="pt-PT" altLang="pt-PT" sz="2600" smtClean="0"/>
              <a:t>Expor o tórax;</a:t>
            </a:r>
          </a:p>
          <a:p>
            <a:pPr lvl="1" eaLnBrk="1" hangingPunct="1"/>
            <a:r>
              <a:rPr lang="pt-PT" altLang="pt-PT" sz="2600" smtClean="0"/>
              <a:t>Verificar se está permeável, sem obstáculos e que não existe risco de obstrução por:</a:t>
            </a:r>
          </a:p>
          <a:p>
            <a:pPr lvl="4" eaLnBrk="1" hangingPunct="1"/>
            <a:r>
              <a:rPr lang="pt-PT" altLang="pt-PT" smtClean="0"/>
              <a:t>Sangue</a:t>
            </a:r>
          </a:p>
          <a:p>
            <a:pPr lvl="4" eaLnBrk="1" hangingPunct="1"/>
            <a:r>
              <a:rPr lang="pt-PT" altLang="pt-PT" smtClean="0"/>
              <a:t>Secreções</a:t>
            </a:r>
          </a:p>
          <a:p>
            <a:pPr lvl="4" eaLnBrk="1" hangingPunct="1"/>
            <a:r>
              <a:rPr lang="pt-PT" altLang="pt-PT" smtClean="0"/>
              <a:t>Próteses dentárias</a:t>
            </a:r>
          </a:p>
          <a:p>
            <a:pPr lvl="4" eaLnBrk="1" hangingPunct="1"/>
            <a:r>
              <a:rPr lang="pt-PT" altLang="pt-PT" smtClean="0"/>
              <a:t>Restos de alimentos</a:t>
            </a:r>
          </a:p>
        </p:txBody>
      </p:sp>
      <p:pic>
        <p:nvPicPr>
          <p:cNvPr id="137221" name="Picture 5" descr="Exame vítima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844675"/>
            <a:ext cx="2733675" cy="2686050"/>
          </a:xfr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7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7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7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7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7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7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7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7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7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7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7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7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7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7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Marcador de Posição do Rodapé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PT" altLang="pt-PT" smtClean="0"/>
              <a:t>Curso Primeiros Socorros</a:t>
            </a:r>
          </a:p>
        </p:txBody>
      </p:sp>
      <p:sp>
        <p:nvSpPr>
          <p:cNvPr id="138242" name="Rectangle 2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492500" y="476250"/>
            <a:ext cx="5040313" cy="482441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pt-PT" altLang="pt-PT" smtClean="0">
                <a:solidFill>
                  <a:schemeClr val="hlink"/>
                </a:solidFill>
              </a:rPr>
              <a:t>Estabilização da coluna cervical</a:t>
            </a:r>
          </a:p>
          <a:p>
            <a:pPr lvl="1" eaLnBrk="1" hangingPunct="1">
              <a:lnSpc>
                <a:spcPct val="80000"/>
              </a:lnSpc>
            </a:pPr>
            <a:endParaRPr lang="pt-PT" altLang="pt-PT" smtClean="0">
              <a:solidFill>
                <a:schemeClr val="hlink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pt-PT" altLang="pt-PT" sz="2600" smtClean="0"/>
              <a:t>Manter manualmente a cabeça em posição neutra durante a abertura da via aérea </a:t>
            </a:r>
          </a:p>
          <a:p>
            <a:pPr lvl="1" eaLnBrk="1" hangingPunct="1">
              <a:lnSpc>
                <a:spcPct val="80000"/>
              </a:lnSpc>
            </a:pPr>
            <a:endParaRPr lang="pt-PT" altLang="pt-PT" sz="2600" smtClean="0"/>
          </a:p>
          <a:p>
            <a:pPr lvl="1" eaLnBrk="1" hangingPunct="1">
              <a:lnSpc>
                <a:spcPct val="80000"/>
              </a:lnSpc>
            </a:pPr>
            <a:endParaRPr lang="pt-PT" altLang="pt-PT" sz="2600" smtClean="0"/>
          </a:p>
          <a:p>
            <a:pPr lvl="1" eaLnBrk="1" hangingPunct="1">
              <a:lnSpc>
                <a:spcPct val="80000"/>
              </a:lnSpc>
            </a:pPr>
            <a:r>
              <a:rPr lang="pt-PT" altLang="pt-PT" sz="2600" smtClean="0"/>
              <a:t>Proteger a coluna da vítima de movimentos desnecessários.</a:t>
            </a:r>
          </a:p>
        </p:txBody>
      </p:sp>
      <p:pic>
        <p:nvPicPr>
          <p:cNvPr id="138244" name="Picture 4" descr="ERC Guidelines 2005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060575"/>
            <a:ext cx="20701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8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8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8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8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Marcador de Posição do Rodapé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PT" altLang="pt-PT" smtClean="0"/>
              <a:t>Curso Primeiros Socorros</a:t>
            </a:r>
          </a:p>
        </p:txBody>
      </p:sp>
      <p:sp>
        <p:nvSpPr>
          <p:cNvPr id="139266" name="Rectangle 2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11638" y="1557338"/>
            <a:ext cx="4429125" cy="4498975"/>
          </a:xfrm>
        </p:spPr>
        <p:txBody>
          <a:bodyPr/>
          <a:lstStyle/>
          <a:p>
            <a:pPr marL="0" indent="0" eaLnBrk="1" hangingPunct="1"/>
            <a:r>
              <a:rPr lang="pt-PT" altLang="pt-PT" sz="2600" smtClean="0"/>
              <a:t>Abrir a boca da vitima e observar se existem corpos estranhos. </a:t>
            </a:r>
            <a:r>
              <a:rPr lang="pt-PT" altLang="pt-PT" sz="2600" smtClean="0">
                <a:solidFill>
                  <a:schemeClr val="hlink"/>
                </a:solidFill>
              </a:rPr>
              <a:t>Se estes forem visíveis retirá-los</a:t>
            </a:r>
            <a:r>
              <a:rPr lang="pt-PT" altLang="pt-PT" sz="2600" smtClean="0"/>
              <a:t>.</a:t>
            </a:r>
          </a:p>
          <a:p>
            <a:pPr lvl="1" eaLnBrk="1" hangingPunct="1"/>
            <a:r>
              <a:rPr lang="pt-PT" altLang="pt-PT" sz="2600" smtClean="0"/>
              <a:t>Se </a:t>
            </a:r>
            <a:r>
              <a:rPr lang="pt-PT" altLang="pt-PT" sz="2600" smtClean="0">
                <a:solidFill>
                  <a:schemeClr val="folHlink"/>
                </a:solidFill>
              </a:rPr>
              <a:t>não forem fáceis</a:t>
            </a:r>
            <a:r>
              <a:rPr lang="pt-PT" altLang="pt-PT" sz="2600" smtClean="0"/>
              <a:t> de retirar não forçar pois corre-se o risco de os introduzir mais.</a:t>
            </a:r>
          </a:p>
        </p:txBody>
      </p:sp>
      <p:pic>
        <p:nvPicPr>
          <p:cNvPr id="139267" name="Picture 3" descr="pesquisa corpos estranhos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2420938"/>
            <a:ext cx="2744787" cy="3348037"/>
          </a:xfr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3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9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9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Marcador de Posição do Rodapé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PT" altLang="pt-PT" smtClean="0"/>
              <a:t>Curso Primeiros Socorros</a:t>
            </a:r>
          </a:p>
        </p:txBody>
      </p:sp>
      <p:sp>
        <p:nvSpPr>
          <p:cNvPr id="140290" name="Rectangle 2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067175" y="476250"/>
            <a:ext cx="4702175" cy="5616575"/>
          </a:xfrm>
        </p:spPr>
        <p:txBody>
          <a:bodyPr/>
          <a:lstStyle/>
          <a:p>
            <a:pPr marL="0" indent="0" eaLnBrk="1" hangingPunct="1"/>
            <a:r>
              <a:rPr lang="pt-PT" altLang="pt-PT" smtClean="0">
                <a:solidFill>
                  <a:schemeClr val="hlink"/>
                </a:solidFill>
              </a:rPr>
              <a:t>B - VENTILAÇÃO</a:t>
            </a:r>
          </a:p>
          <a:p>
            <a:pPr lvl="1" eaLnBrk="1" hangingPunct="1"/>
            <a:r>
              <a:rPr lang="pt-PT" altLang="pt-PT" sz="2600" smtClean="0"/>
              <a:t>Pesquisar sinais de ventilação durante </a:t>
            </a:r>
            <a:r>
              <a:rPr lang="pt-PT" altLang="pt-PT" sz="2600" smtClean="0">
                <a:solidFill>
                  <a:schemeClr val="hlink"/>
                </a:solidFill>
              </a:rPr>
              <a:t>10 segundos </a:t>
            </a:r>
            <a:r>
              <a:rPr lang="pt-PT" altLang="pt-PT" sz="2600" smtClean="0"/>
              <a:t>pela técnica do </a:t>
            </a:r>
            <a:r>
              <a:rPr lang="pt-PT" altLang="pt-PT" sz="2600" smtClean="0">
                <a:solidFill>
                  <a:schemeClr val="hlink"/>
                </a:solidFill>
              </a:rPr>
              <a:t>VOS</a:t>
            </a:r>
            <a:r>
              <a:rPr lang="pt-PT" altLang="pt-PT" sz="2600" smtClean="0"/>
              <a:t>:</a:t>
            </a:r>
          </a:p>
          <a:p>
            <a:pPr lvl="2" eaLnBrk="1" hangingPunct="1"/>
            <a:r>
              <a:rPr lang="pt-PT" altLang="pt-PT" sz="2600" b="1" smtClean="0">
                <a:solidFill>
                  <a:schemeClr val="hlink"/>
                </a:solidFill>
              </a:rPr>
              <a:t>V</a:t>
            </a:r>
            <a:r>
              <a:rPr lang="pt-PT" altLang="pt-PT" sz="2600" smtClean="0"/>
              <a:t>er os movimentos do tórax;</a:t>
            </a:r>
          </a:p>
          <a:p>
            <a:pPr lvl="2" eaLnBrk="1" hangingPunct="1"/>
            <a:r>
              <a:rPr lang="pt-PT" altLang="pt-PT" sz="2600" b="1" smtClean="0">
                <a:solidFill>
                  <a:schemeClr val="hlink"/>
                </a:solidFill>
              </a:rPr>
              <a:t>O</a:t>
            </a:r>
            <a:r>
              <a:rPr lang="pt-PT" altLang="pt-PT" sz="2600" smtClean="0"/>
              <a:t>uvir a passagem do ar na vítima;</a:t>
            </a:r>
          </a:p>
          <a:p>
            <a:pPr lvl="2" eaLnBrk="1" hangingPunct="1"/>
            <a:r>
              <a:rPr lang="pt-PT" altLang="pt-PT" sz="2600" b="1" smtClean="0">
                <a:solidFill>
                  <a:schemeClr val="hlink"/>
                </a:solidFill>
              </a:rPr>
              <a:t>S</a:t>
            </a:r>
            <a:r>
              <a:rPr lang="pt-PT" altLang="pt-PT" sz="2600" smtClean="0"/>
              <a:t>entir o ar a bater na nossa face.</a:t>
            </a:r>
            <a:endParaRPr lang="pt-PT" altLang="pt-PT" sz="2600" smtClean="0">
              <a:solidFill>
                <a:schemeClr val="hlink"/>
              </a:solidFill>
            </a:endParaRPr>
          </a:p>
        </p:txBody>
      </p:sp>
      <p:pic>
        <p:nvPicPr>
          <p:cNvPr id="140291" name="Picture 3" descr="vos 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125538"/>
            <a:ext cx="3924300" cy="3846512"/>
          </a:xfr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40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0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0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0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0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0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0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0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0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0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Marcador de Posição do Rodapé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PT" altLang="pt-PT" smtClean="0"/>
              <a:t>Curso Primeiros Socorros</a:t>
            </a:r>
          </a:p>
        </p:txBody>
      </p:sp>
      <p:sp>
        <p:nvSpPr>
          <p:cNvPr id="141314" name="Rectangle 2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84663" y="1412875"/>
            <a:ext cx="4508500" cy="4498975"/>
          </a:xfrm>
        </p:spPr>
        <p:txBody>
          <a:bodyPr/>
          <a:lstStyle/>
          <a:p>
            <a:pPr marL="0" indent="0" eaLnBrk="1" hangingPunct="1"/>
            <a:r>
              <a:rPr lang="pt-PT" altLang="pt-PT" sz="2600" dirty="0" smtClean="0"/>
              <a:t>Se a vítima </a:t>
            </a:r>
            <a:r>
              <a:rPr lang="pt-PT" altLang="pt-PT" sz="2600" dirty="0" smtClean="0">
                <a:solidFill>
                  <a:schemeClr val="hlink"/>
                </a:solidFill>
              </a:rPr>
              <a:t>não ventila</a:t>
            </a:r>
            <a:r>
              <a:rPr lang="pt-PT" altLang="pt-PT" sz="2600" dirty="0" smtClean="0"/>
              <a:t> </a:t>
            </a:r>
            <a:r>
              <a:rPr lang="pt-PT" altLang="pt-PT" sz="2600" dirty="0" smtClean="0"/>
              <a:t>vamos </a:t>
            </a:r>
            <a:r>
              <a:rPr lang="pt-PT" altLang="pt-PT" sz="2600" dirty="0" err="1" smtClean="0"/>
              <a:t>efectuar</a:t>
            </a:r>
            <a:r>
              <a:rPr lang="pt-PT" altLang="pt-PT" sz="2600" dirty="0" smtClean="0"/>
              <a:t> 1 minuto de SBV e depois pedir </a:t>
            </a:r>
            <a:r>
              <a:rPr lang="pt-PT" altLang="pt-PT" sz="2600" dirty="0" smtClean="0"/>
              <a:t>ajuda </a:t>
            </a:r>
            <a:r>
              <a:rPr lang="pt-PT" altLang="pt-PT" sz="2600" dirty="0" smtClean="0">
                <a:solidFill>
                  <a:schemeClr val="hlink"/>
                </a:solidFill>
              </a:rPr>
              <a:t>112</a:t>
            </a:r>
            <a:r>
              <a:rPr lang="pt-PT" altLang="pt-PT" sz="2600" dirty="0" smtClean="0"/>
              <a:t>.</a:t>
            </a:r>
          </a:p>
          <a:p>
            <a:pPr lvl="1" eaLnBrk="1" hangingPunct="1"/>
            <a:r>
              <a:rPr lang="pt-PT" altLang="pt-PT" dirty="0" smtClean="0"/>
              <a:t>Onde sucedeu...</a:t>
            </a:r>
          </a:p>
          <a:p>
            <a:pPr lvl="1" eaLnBrk="1" hangingPunct="1"/>
            <a:r>
              <a:rPr lang="pt-PT" altLang="pt-PT" dirty="0" smtClean="0"/>
              <a:t> O que sucedeu...</a:t>
            </a:r>
          </a:p>
          <a:p>
            <a:pPr lvl="1" eaLnBrk="1" hangingPunct="1"/>
            <a:r>
              <a:rPr lang="pt-PT" altLang="pt-PT" dirty="0" smtClean="0"/>
              <a:t>A quem sucedeu...</a:t>
            </a:r>
          </a:p>
        </p:txBody>
      </p:sp>
      <p:pic>
        <p:nvPicPr>
          <p:cNvPr id="141315" name="Picture 3" descr="pedido ajuda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628775"/>
            <a:ext cx="3924300" cy="2632075"/>
          </a:xfr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Marcador de Posição do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PT" altLang="pt-PT"/>
              <a:t>Curso Primeiros Socorros</a:t>
            </a:r>
          </a:p>
        </p:txBody>
      </p:sp>
      <p:sp>
        <p:nvSpPr>
          <p:cNvPr id="142338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8540750" cy="2549525"/>
          </a:xfrm>
        </p:spPr>
        <p:txBody>
          <a:bodyPr/>
          <a:lstStyle/>
          <a:p>
            <a:pPr eaLnBrk="1" hangingPunct="1"/>
            <a:endParaRPr lang="pt-PT" altLang="pt-PT" dirty="0" smtClean="0">
              <a:sym typeface="Wingdings 3" pitchFamily="18" charset="2"/>
            </a:endParaRPr>
          </a:p>
          <a:p>
            <a:pPr eaLnBrk="1" hangingPunct="1"/>
            <a:r>
              <a:rPr lang="pt-PT" altLang="pt-PT" dirty="0" smtClean="0">
                <a:sym typeface="Wingdings 3" pitchFamily="18" charset="2"/>
              </a:rPr>
              <a:t>	SE </a:t>
            </a:r>
            <a:r>
              <a:rPr lang="pt-PT" altLang="pt-PT" dirty="0" smtClean="0">
                <a:solidFill>
                  <a:schemeClr val="hlink"/>
                </a:solidFill>
                <a:sym typeface="Wingdings 3" pitchFamily="18" charset="2"/>
              </a:rPr>
              <a:t>NÃO VENTILA</a:t>
            </a:r>
            <a:r>
              <a:rPr lang="pt-PT" altLang="pt-PT" dirty="0" smtClean="0">
                <a:solidFill>
                  <a:schemeClr val="accent2"/>
                </a:solidFill>
                <a:sym typeface="Wingdings 3" pitchFamily="18" charset="2"/>
              </a:rPr>
              <a:t> </a:t>
            </a:r>
            <a:r>
              <a:rPr lang="pt-PT" altLang="pt-PT" dirty="0" smtClean="0">
                <a:sym typeface="Wingdings 3" pitchFamily="18" charset="2"/>
              </a:rPr>
              <a:t>APÓS O PEDIDO DE AJUDA </a:t>
            </a:r>
            <a:r>
              <a:rPr lang="pt-PT" altLang="pt-PT" dirty="0" smtClean="0">
                <a:sym typeface="Wingdings 3" pitchFamily="18" charset="2"/>
              </a:rPr>
              <a:t>REINICIAR </a:t>
            </a:r>
            <a:r>
              <a:rPr lang="pt-PT" altLang="pt-PT" dirty="0" smtClean="0">
                <a:sym typeface="Wingdings 3" pitchFamily="18" charset="2"/>
              </a:rPr>
              <a:t>DE IMEDIATO MANOBRAS DE SUPORTE BÁSICO DE VIDA</a:t>
            </a:r>
            <a:endParaRPr lang="pt-PT" altLang="pt-PT" dirty="0" smtClean="0">
              <a:solidFill>
                <a:schemeClr val="accent2"/>
              </a:solidFill>
              <a:sym typeface="Wingdings 3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 nosso tempo…..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10h – 10h30 : Apresentação, o SIEM e o 112</a:t>
            </a:r>
          </a:p>
          <a:p>
            <a:r>
              <a:rPr lang="pt-PT" dirty="0" smtClean="0"/>
              <a:t>11h -12h30: Generalidades da anatomia, O exame de uma vítima, PCR o SBV, PLS – A teoria</a:t>
            </a:r>
          </a:p>
          <a:p>
            <a:endParaRPr lang="pt-PT" dirty="0" smtClean="0"/>
          </a:p>
          <a:p>
            <a:r>
              <a:rPr lang="pt-PT" dirty="0" smtClean="0"/>
              <a:t>16h30 – 18h: O que fazer em socorrismo nas outras urgências e demonstração de SBV.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Marcador de Posição do Rodapé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PT" altLang="pt-PT" smtClean="0"/>
              <a:t>Curso Primeiros Socorros</a:t>
            </a:r>
          </a:p>
        </p:txBody>
      </p:sp>
      <p:sp>
        <p:nvSpPr>
          <p:cNvPr id="143362" name="Rectangle 2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611188" y="549275"/>
            <a:ext cx="8156575" cy="4679950"/>
          </a:xfrm>
        </p:spPr>
        <p:txBody>
          <a:bodyPr/>
          <a:lstStyle/>
          <a:p>
            <a:pPr marL="0" indent="0" eaLnBrk="1" hangingPunct="1"/>
            <a:r>
              <a:rPr lang="pt-PT" altLang="pt-PT" smtClean="0">
                <a:solidFill>
                  <a:schemeClr val="hlink"/>
                </a:solidFill>
              </a:rPr>
              <a:t>C – Circulação</a:t>
            </a:r>
          </a:p>
          <a:p>
            <a:pPr marL="0" indent="0" eaLnBrk="1" hangingPunct="1"/>
            <a:endParaRPr lang="pt-PT" altLang="pt-PT" smtClean="0">
              <a:solidFill>
                <a:schemeClr val="hlink"/>
              </a:solidFill>
            </a:endParaRPr>
          </a:p>
          <a:p>
            <a:pPr lvl="1" eaLnBrk="1" hangingPunct="1"/>
            <a:r>
              <a:rPr lang="pt-PT" altLang="pt-PT" sz="2600" smtClean="0"/>
              <a:t>Observar se existem sinais evidentes de hemorragias externas;</a:t>
            </a:r>
          </a:p>
          <a:p>
            <a:pPr lvl="1" eaLnBrk="1" hangingPunct="1">
              <a:buFont typeface="Wingdings" pitchFamily="2" charset="2"/>
              <a:buNone/>
            </a:pPr>
            <a:endParaRPr lang="pt-PT" altLang="pt-PT" sz="2600" smtClean="0"/>
          </a:p>
          <a:p>
            <a:pPr lvl="1" eaLnBrk="1" hangingPunct="1"/>
            <a:r>
              <a:rPr lang="pt-PT" altLang="pt-PT" sz="2600" smtClean="0"/>
              <a:t>Detectar sinais de hemorragias internas;</a:t>
            </a:r>
          </a:p>
          <a:p>
            <a:pPr lvl="1" eaLnBrk="1" hangingPunct="1">
              <a:buFont typeface="Wingdings" pitchFamily="2" charset="2"/>
              <a:buNone/>
            </a:pPr>
            <a:endParaRPr lang="pt-PT" altLang="pt-PT" sz="2600" smtClean="0"/>
          </a:p>
          <a:p>
            <a:pPr lvl="1" eaLnBrk="1" hangingPunct="1"/>
            <a:r>
              <a:rPr lang="pt-PT" altLang="pt-PT" sz="2600" smtClean="0"/>
              <a:t>Avaliar sinais de choque</a:t>
            </a:r>
          </a:p>
          <a:p>
            <a:pPr lvl="1" eaLnBrk="1" hangingPunct="1"/>
            <a:endParaRPr lang="pt-PT" altLang="pt-PT" sz="2600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3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3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3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3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3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3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Marcador de Posição do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PT" altLang="pt-PT"/>
              <a:t>Curso Primeiros Socorros</a:t>
            </a:r>
          </a:p>
        </p:txBody>
      </p:sp>
      <p:sp>
        <p:nvSpPr>
          <p:cNvPr id="145410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404813"/>
            <a:ext cx="854075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pt-PT" smtClean="0">
                <a:solidFill>
                  <a:schemeClr val="hlink"/>
                </a:solidFill>
              </a:rPr>
              <a:t>D – Disfunção Neurológica</a:t>
            </a:r>
          </a:p>
          <a:p>
            <a:pPr lvl="1" eaLnBrk="1" hangingPunct="1">
              <a:lnSpc>
                <a:spcPct val="90000"/>
              </a:lnSpc>
            </a:pPr>
            <a:endParaRPr lang="pt-PT" altLang="pt-PT" smtClean="0">
              <a:solidFill>
                <a:schemeClr val="hlink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pt-PT" altLang="pt-PT" smtClean="0"/>
              <a:t>Avaliação rápida do estado neurológico da vítima com base em:</a:t>
            </a:r>
          </a:p>
          <a:p>
            <a:pPr lvl="3" eaLnBrk="1" hangingPunct="1">
              <a:lnSpc>
                <a:spcPct val="90000"/>
              </a:lnSpc>
              <a:buFont typeface="Wingdings" pitchFamily="2" charset="2"/>
              <a:buNone/>
            </a:pPr>
            <a:endParaRPr lang="pt-PT" altLang="pt-PT" sz="2400" smtClean="0"/>
          </a:p>
          <a:p>
            <a:pPr lvl="3" eaLnBrk="1" hangingPunct="1">
              <a:lnSpc>
                <a:spcPct val="90000"/>
              </a:lnSpc>
            </a:pPr>
            <a:r>
              <a:rPr lang="pt-PT" altLang="pt-PT" sz="2400" smtClean="0">
                <a:solidFill>
                  <a:schemeClr val="hlink"/>
                </a:solidFill>
              </a:rPr>
              <a:t>A – </a:t>
            </a:r>
            <a:r>
              <a:rPr lang="pt-PT" altLang="pt-PT" sz="2400" smtClean="0"/>
              <a:t>Está Alerta</a:t>
            </a:r>
          </a:p>
          <a:p>
            <a:pPr lvl="3" eaLnBrk="1" hangingPunct="1">
              <a:lnSpc>
                <a:spcPct val="90000"/>
              </a:lnSpc>
            </a:pPr>
            <a:endParaRPr lang="pt-PT" altLang="pt-PT" sz="2400" smtClean="0"/>
          </a:p>
          <a:p>
            <a:pPr lvl="3" eaLnBrk="1" hangingPunct="1">
              <a:lnSpc>
                <a:spcPct val="90000"/>
              </a:lnSpc>
            </a:pPr>
            <a:r>
              <a:rPr lang="pt-PT" altLang="pt-PT" sz="2400" smtClean="0">
                <a:solidFill>
                  <a:schemeClr val="hlink"/>
                </a:solidFill>
              </a:rPr>
              <a:t>V – </a:t>
            </a:r>
            <a:r>
              <a:rPr lang="pt-PT" altLang="pt-PT" sz="2400" smtClean="0"/>
              <a:t>Responde a estímulos Verbais</a:t>
            </a:r>
          </a:p>
          <a:p>
            <a:pPr lvl="3" eaLnBrk="1" hangingPunct="1">
              <a:lnSpc>
                <a:spcPct val="90000"/>
              </a:lnSpc>
            </a:pPr>
            <a:endParaRPr lang="pt-PT" altLang="pt-PT" sz="2400" smtClean="0"/>
          </a:p>
          <a:p>
            <a:pPr lvl="3" eaLnBrk="1" hangingPunct="1">
              <a:lnSpc>
                <a:spcPct val="90000"/>
              </a:lnSpc>
            </a:pPr>
            <a:r>
              <a:rPr lang="pt-PT" altLang="pt-PT" sz="2400" smtClean="0">
                <a:solidFill>
                  <a:schemeClr val="hlink"/>
                </a:solidFill>
              </a:rPr>
              <a:t>D – </a:t>
            </a:r>
            <a:r>
              <a:rPr lang="pt-PT" altLang="pt-PT" sz="2400" smtClean="0"/>
              <a:t>Responde a estímulos Dolorosos</a:t>
            </a:r>
          </a:p>
          <a:p>
            <a:pPr lvl="3" eaLnBrk="1" hangingPunct="1">
              <a:lnSpc>
                <a:spcPct val="90000"/>
              </a:lnSpc>
            </a:pPr>
            <a:endParaRPr lang="pt-PT" altLang="pt-PT" sz="2400" smtClean="0"/>
          </a:p>
          <a:p>
            <a:pPr lvl="3" eaLnBrk="1" hangingPunct="1">
              <a:lnSpc>
                <a:spcPct val="90000"/>
              </a:lnSpc>
            </a:pPr>
            <a:r>
              <a:rPr lang="pt-PT" altLang="pt-PT" sz="2400" smtClean="0">
                <a:solidFill>
                  <a:schemeClr val="hlink"/>
                </a:solidFill>
              </a:rPr>
              <a:t>S – </a:t>
            </a:r>
            <a:r>
              <a:rPr lang="pt-PT" altLang="pt-PT" sz="2400" smtClean="0"/>
              <a:t>Sem qualquer reacção (coma)</a:t>
            </a:r>
            <a:endParaRPr lang="pt-PT" altLang="pt-PT" sz="240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5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5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5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5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5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5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5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5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5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5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Marcador de Posição do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PT" altLang="pt-PT"/>
              <a:t>Curso Primeiros Socorros</a:t>
            </a:r>
          </a:p>
        </p:txBody>
      </p:sp>
      <p:sp>
        <p:nvSpPr>
          <p:cNvPr id="147458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476250"/>
            <a:ext cx="8253412" cy="5113338"/>
          </a:xfrm>
        </p:spPr>
        <p:txBody>
          <a:bodyPr/>
          <a:lstStyle/>
          <a:p>
            <a:pPr eaLnBrk="1" hangingPunct="1"/>
            <a:r>
              <a:rPr lang="pt-PT" altLang="pt-PT" smtClean="0">
                <a:solidFill>
                  <a:schemeClr val="hlink"/>
                </a:solidFill>
              </a:rPr>
              <a:t>Diminuição do nível de consciência</a:t>
            </a:r>
          </a:p>
          <a:p>
            <a:pPr eaLnBrk="1" hangingPunct="1"/>
            <a:endParaRPr lang="pt-PT" altLang="pt-PT" smtClean="0">
              <a:solidFill>
                <a:schemeClr val="hlink"/>
              </a:solidFill>
            </a:endParaRPr>
          </a:p>
          <a:p>
            <a:pPr lvl="2" eaLnBrk="1" hangingPunct="1"/>
            <a:r>
              <a:rPr lang="pt-PT" altLang="pt-PT" sz="2600" smtClean="0"/>
              <a:t>Diminuição da quantidade de O2 no cérebro;</a:t>
            </a:r>
          </a:p>
          <a:p>
            <a:pPr lvl="2" eaLnBrk="1" hangingPunct="1"/>
            <a:endParaRPr lang="pt-PT" altLang="pt-PT" sz="2600" smtClean="0"/>
          </a:p>
          <a:p>
            <a:pPr lvl="2" eaLnBrk="1" hangingPunct="1"/>
            <a:r>
              <a:rPr lang="pt-PT" altLang="pt-PT" sz="2600" smtClean="0"/>
              <a:t>Lesão do Sistema Nervoso Central;</a:t>
            </a:r>
          </a:p>
          <a:p>
            <a:pPr lvl="2" eaLnBrk="1" hangingPunct="1"/>
            <a:endParaRPr lang="pt-PT" altLang="pt-PT" sz="2600" smtClean="0"/>
          </a:p>
          <a:p>
            <a:pPr lvl="2" eaLnBrk="1" hangingPunct="1"/>
            <a:r>
              <a:rPr lang="pt-PT" altLang="pt-PT" sz="2600" smtClean="0"/>
              <a:t>Excesso  de álcool ou drogas.</a:t>
            </a:r>
          </a:p>
          <a:p>
            <a:pPr lvl="2" eaLnBrk="1" hangingPunct="1"/>
            <a:endParaRPr lang="pt-PT" altLang="pt-PT" sz="2600" smtClean="0"/>
          </a:p>
          <a:p>
            <a:pPr lvl="2" eaLnBrk="1" hangingPunct="1"/>
            <a:r>
              <a:rPr lang="pt-PT" altLang="pt-PT" sz="2600" smtClean="0"/>
              <a:t>Alterações Metabólicas – diabetes …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7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7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7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7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7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7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7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7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Marcador de Posição do Rodapé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PT" altLang="pt-PT" smtClean="0"/>
              <a:t>Curso Primeiros Socorros</a:t>
            </a:r>
          </a:p>
        </p:txBody>
      </p:sp>
      <p:sp>
        <p:nvSpPr>
          <p:cNvPr id="148482" name="Rectangle 2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059113" y="404813"/>
            <a:ext cx="5802312" cy="4175125"/>
          </a:xfrm>
        </p:spPr>
        <p:txBody>
          <a:bodyPr>
            <a:normAutofit/>
          </a:bodyPr>
          <a:lstStyle/>
          <a:p>
            <a:pPr marL="0" indent="0" eaLnBrk="1" hangingPunct="1"/>
            <a:r>
              <a:rPr lang="pt-PT" altLang="pt-PT" dirty="0" smtClean="0">
                <a:solidFill>
                  <a:schemeClr val="hlink"/>
                </a:solidFill>
              </a:rPr>
              <a:t>E – Exposição</a:t>
            </a:r>
          </a:p>
          <a:p>
            <a:pPr lvl="1" eaLnBrk="1" hangingPunct="1"/>
            <a:endParaRPr lang="pt-PT" altLang="pt-PT" dirty="0" smtClean="0">
              <a:solidFill>
                <a:schemeClr val="hlink"/>
              </a:solidFill>
            </a:endParaRPr>
          </a:p>
          <a:p>
            <a:pPr lvl="1" eaLnBrk="1" hangingPunct="1"/>
            <a:r>
              <a:rPr lang="pt-PT" altLang="pt-PT" sz="2600" dirty="0" smtClean="0"/>
              <a:t>No nosso caso trata-se sempre de uma  </a:t>
            </a:r>
            <a:r>
              <a:rPr lang="pt-PT" altLang="pt-PT" sz="2600" dirty="0" smtClean="0">
                <a:solidFill>
                  <a:schemeClr val="accent2"/>
                </a:solidFill>
              </a:rPr>
              <a:t>vítima de trauma</a:t>
            </a:r>
            <a:r>
              <a:rPr lang="pt-PT" altLang="pt-PT" sz="2600" dirty="0" smtClean="0"/>
              <a:t>;</a:t>
            </a:r>
          </a:p>
          <a:p>
            <a:pPr lvl="1" eaLnBrk="1" hangingPunct="1"/>
            <a:endParaRPr lang="pt-PT" altLang="pt-PT" sz="2600" dirty="0" smtClean="0"/>
          </a:p>
          <a:p>
            <a:pPr lvl="1" eaLnBrk="1" hangingPunct="1"/>
            <a:r>
              <a:rPr lang="pt-PT" altLang="pt-PT" sz="2600" dirty="0" smtClean="0"/>
              <a:t>Cuidado com hipotermia, cobri-la com um cobertor após </a:t>
            </a:r>
            <a:r>
              <a:rPr lang="pt-PT" altLang="pt-PT" sz="2600" dirty="0" err="1" smtClean="0"/>
              <a:t>efectuada</a:t>
            </a:r>
            <a:r>
              <a:rPr lang="pt-PT" altLang="pt-PT" sz="2600" dirty="0" smtClean="0"/>
              <a:t> a avaliação.</a:t>
            </a:r>
          </a:p>
        </p:txBody>
      </p:sp>
      <p:pic>
        <p:nvPicPr>
          <p:cNvPr id="148483" name="Picture 3" descr="Corte roup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341438"/>
            <a:ext cx="2278062" cy="3763962"/>
          </a:xfr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8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8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8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8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Marcador de Posição do Rodapé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PT" altLang="pt-PT" smtClean="0"/>
              <a:t>Curso Primeiros Socorros</a:t>
            </a:r>
          </a:p>
        </p:txBody>
      </p:sp>
      <p:sp>
        <p:nvSpPr>
          <p:cNvPr id="149506" name="Rectangle 2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395288" y="620713"/>
            <a:ext cx="8534400" cy="4392612"/>
          </a:xfrm>
        </p:spPr>
        <p:txBody>
          <a:bodyPr/>
          <a:lstStyle/>
          <a:p>
            <a:pPr marL="0" indent="0" eaLnBrk="1" hangingPunct="1"/>
            <a:r>
              <a:rPr lang="pt-PT" altLang="pt-PT" smtClean="0">
                <a:solidFill>
                  <a:schemeClr val="hlink"/>
                </a:solidFill>
              </a:rPr>
              <a:t>Com o exame primário pretende-se</a:t>
            </a:r>
            <a:r>
              <a:rPr lang="pt-PT" altLang="pt-PT" smtClean="0"/>
              <a:t>:</a:t>
            </a:r>
          </a:p>
          <a:p>
            <a:pPr lvl="1" eaLnBrk="1" hangingPunct="1"/>
            <a:endParaRPr lang="pt-PT" altLang="pt-PT" smtClean="0"/>
          </a:p>
          <a:p>
            <a:pPr lvl="1" eaLnBrk="1" hangingPunct="1"/>
            <a:r>
              <a:rPr lang="pt-PT" altLang="pt-PT" sz="2600" smtClean="0"/>
              <a:t>Desobstruir a via aérea;</a:t>
            </a:r>
          </a:p>
          <a:p>
            <a:pPr lvl="1" eaLnBrk="1" hangingPunct="1"/>
            <a:r>
              <a:rPr lang="pt-PT" altLang="pt-PT" sz="2600" smtClean="0"/>
              <a:t>Manter permeabilidade da via aérea;</a:t>
            </a:r>
          </a:p>
          <a:p>
            <a:pPr lvl="1" eaLnBrk="1" hangingPunct="1"/>
            <a:r>
              <a:rPr lang="pt-PT" altLang="pt-PT" sz="2600" smtClean="0"/>
              <a:t>Iniciar manobras de reanimação cardio-respiratória;</a:t>
            </a:r>
          </a:p>
          <a:p>
            <a:pPr lvl="1" eaLnBrk="1" hangingPunct="1"/>
            <a:r>
              <a:rPr lang="pt-PT" altLang="pt-PT" sz="2600" smtClean="0"/>
              <a:t>Controlar hemorragias externas graves;</a:t>
            </a:r>
          </a:p>
          <a:p>
            <a:pPr lvl="1" eaLnBrk="1" hangingPunct="1"/>
            <a:r>
              <a:rPr lang="pt-PT" altLang="pt-PT" sz="2600" smtClean="0"/>
              <a:t>Prevenir e/ou combater a hipovolémia;</a:t>
            </a:r>
          </a:p>
          <a:p>
            <a:pPr lvl="1" eaLnBrk="1" hangingPunct="1"/>
            <a:r>
              <a:rPr lang="pt-PT" altLang="pt-PT" sz="2600" smtClean="0"/>
              <a:t>Proteger a coluna vertebral durante o exame da vítima.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9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9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9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9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9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9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49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49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9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49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49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49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Marcador de Posição do Rodapé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PT" altLang="pt-PT" smtClean="0"/>
              <a:t>Curso Primeiros Socorros</a:t>
            </a:r>
          </a:p>
        </p:txBody>
      </p:sp>
      <p:sp>
        <p:nvSpPr>
          <p:cNvPr id="150530" name="Rectangle 2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39750" y="1557338"/>
            <a:ext cx="8229600" cy="1981200"/>
          </a:xfrm>
        </p:spPr>
        <p:txBody>
          <a:bodyPr/>
          <a:lstStyle/>
          <a:p>
            <a:pPr marL="0" indent="0" eaLnBrk="1" hangingPunct="1"/>
            <a:r>
              <a:rPr lang="pt-PT" altLang="pt-PT" smtClean="0">
                <a:solidFill>
                  <a:schemeClr val="hlink"/>
                </a:solidFill>
              </a:rPr>
              <a:t>Exame Secundário </a:t>
            </a:r>
            <a:r>
              <a:rPr lang="pt-PT" altLang="pt-PT" sz="2600" smtClean="0"/>
              <a:t>– pesquisar a existência de lesões que não colocando a vida da vítima em risco necessitam de ser estabilizadas pois poderão agravar a sua situação geral.</a:t>
            </a:r>
            <a:endParaRPr lang="pt-PT" altLang="pt-PT" sz="2600" smtClean="0">
              <a:solidFill>
                <a:schemeClr val="hlink"/>
              </a:solidFill>
            </a:endParaRPr>
          </a:p>
        </p:txBody>
      </p:sp>
      <p:pic>
        <p:nvPicPr>
          <p:cNvPr id="62466" name="Picture 2" descr="http://api.ning.com/files/oZ37sHtG0B*tpeNPkKs4stvaIH-NVcqCNU6lKNnvYl*ocgXIjYFnZO6glDrJTNv3UTXRdajQge7X7nicbCC09Xi5sOvIUTVw/17DUVIDASEMM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645024"/>
            <a:ext cx="2697601" cy="20321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916113"/>
            <a:ext cx="3168650" cy="3816350"/>
          </a:xfrm>
        </p:spPr>
        <p:txBody>
          <a:bodyPr/>
          <a:lstStyle/>
          <a:p>
            <a:pPr eaLnBrk="1" hangingPunct="1"/>
            <a:r>
              <a:rPr lang="pt-PT" altLang="pt-PT" dirty="0" smtClean="0">
                <a:solidFill>
                  <a:schemeClr val="hlink"/>
                </a:solidFill>
              </a:rPr>
              <a:t>ANATOMIA</a:t>
            </a:r>
            <a:endParaRPr lang="pt-PT" altLang="pt-PT" dirty="0" smtClean="0"/>
          </a:p>
          <a:p>
            <a:pPr eaLnBrk="1" hangingPunct="1"/>
            <a:endParaRPr lang="pt-PT" altLang="pt-PT" dirty="0" smtClean="0"/>
          </a:p>
          <a:p>
            <a:pPr eaLnBrk="1" hangingPunct="1"/>
            <a:r>
              <a:rPr lang="pt-PT" altLang="pt-PT" dirty="0" smtClean="0"/>
              <a:t> </a:t>
            </a:r>
          </a:p>
          <a:p>
            <a:pPr eaLnBrk="1" hangingPunct="1"/>
            <a:endParaRPr lang="pt-PT" altLang="pt-PT" dirty="0" smtClean="0"/>
          </a:p>
          <a:p>
            <a:pPr eaLnBrk="1" hangingPunct="1"/>
            <a:r>
              <a:rPr lang="pt-PT" altLang="pt-PT" dirty="0" smtClean="0">
                <a:solidFill>
                  <a:schemeClr val="hlink"/>
                </a:solidFill>
              </a:rPr>
              <a:t>FISIOLOGIA</a:t>
            </a:r>
            <a:endParaRPr lang="pt-PT" altLang="pt-PT" dirty="0" smtClean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514850" y="3787775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PT" altLang="pt-PT" sz="2000" dirty="0">
              <a:latin typeface="Verdana" pitchFamily="34" charset="0"/>
            </a:endParaRP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2987675" y="1916113"/>
            <a:ext cx="61563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altLang="pt-PT" sz="2600" dirty="0"/>
              <a:t>é a ciência que estuda a forma e o relacionamento dos diversos componentes do corpo humano.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2843213" y="4148138"/>
            <a:ext cx="5543550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pt-PT" altLang="pt-PT" sz="2000" dirty="0">
                <a:latin typeface="Verdana" pitchFamily="34" charset="0"/>
              </a:rPr>
              <a:t> </a:t>
            </a:r>
            <a:r>
              <a:rPr lang="pt-PT" altLang="pt-PT" sz="2600" dirty="0"/>
              <a:t>é a ciência que estuda o funcionamento do organismo humano.</a:t>
            </a:r>
          </a:p>
          <a:p>
            <a:pPr algn="ctr">
              <a:spcBef>
                <a:spcPct val="50000"/>
              </a:spcBef>
            </a:pPr>
            <a:endParaRPr lang="pt-PT" altLang="pt-PT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0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0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44008" y="2132856"/>
            <a:ext cx="4186238" cy="2592388"/>
          </a:xfrm>
        </p:spPr>
        <p:txBody>
          <a:bodyPr/>
          <a:lstStyle/>
          <a:p>
            <a:pPr marL="0" indent="0" eaLnBrk="1" hangingPunct="1"/>
            <a:endParaRPr lang="pt-PT" altLang="pt-PT" dirty="0" smtClean="0"/>
          </a:p>
          <a:p>
            <a:pPr marL="0" indent="0" eaLnBrk="1" hangingPunct="1"/>
            <a:r>
              <a:rPr lang="pt-PT" altLang="pt-PT" dirty="0" smtClean="0">
                <a:solidFill>
                  <a:schemeClr val="hlink"/>
                </a:solidFill>
              </a:rPr>
              <a:t>ALGUMAS NOÇÕES QUE NOS INTERESSAM:</a:t>
            </a:r>
            <a:endParaRPr lang="pt-PT" altLang="pt-PT" sz="2600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Circulatór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0175" y="1341438"/>
            <a:ext cx="24066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8659" name="Object 3"/>
          <p:cNvGraphicFramePr>
            <a:graphicFrameLocks noChangeAspect="1"/>
          </p:cNvGraphicFramePr>
          <p:nvPr/>
        </p:nvGraphicFramePr>
        <p:xfrm>
          <a:off x="4284663" y="333375"/>
          <a:ext cx="1630362" cy="2208213"/>
        </p:xfrm>
        <a:graphic>
          <a:graphicData uri="http://schemas.openxmlformats.org/presentationml/2006/ole">
            <p:oleObj spid="_x0000_s2060" name="Image" r:id="rId4" imgW="3303918" imgH="4472997" progId="">
              <p:embed/>
            </p:oleObj>
          </a:graphicData>
        </a:graphic>
      </p:graphicFrame>
      <p:graphicFrame>
        <p:nvGraphicFramePr>
          <p:cNvPr id="198660" name="Object 4"/>
          <p:cNvGraphicFramePr>
            <a:graphicFrameLocks noChangeAspect="1"/>
          </p:cNvGraphicFramePr>
          <p:nvPr/>
        </p:nvGraphicFramePr>
        <p:xfrm>
          <a:off x="4295775" y="3211513"/>
          <a:ext cx="909638" cy="1547812"/>
        </p:xfrm>
        <a:graphic>
          <a:graphicData uri="http://schemas.openxmlformats.org/presentationml/2006/ole">
            <p:oleObj spid="_x0000_s2061" name="Image" r:id="rId5" imgW="1385104" imgH="2363572" progId="">
              <p:embed/>
            </p:oleObj>
          </a:graphicData>
        </a:graphic>
      </p:graphicFrame>
      <p:graphicFrame>
        <p:nvGraphicFramePr>
          <p:cNvPr id="198661" name="Object 5"/>
          <p:cNvGraphicFramePr>
            <a:graphicFrameLocks noChangeAspect="1"/>
          </p:cNvGraphicFramePr>
          <p:nvPr/>
        </p:nvGraphicFramePr>
        <p:xfrm>
          <a:off x="3332163" y="3217863"/>
          <a:ext cx="960437" cy="1547812"/>
        </p:xfrm>
        <a:graphic>
          <a:graphicData uri="http://schemas.openxmlformats.org/presentationml/2006/ole">
            <p:oleObj spid="_x0000_s2062" name="Image" r:id="rId6" imgW="1474056" imgH="2376280" progId="">
              <p:embed/>
            </p:oleObj>
          </a:graphicData>
        </a:graphic>
      </p:graphicFrame>
      <p:graphicFrame>
        <p:nvGraphicFramePr>
          <p:cNvPr id="198662" name="Object 6"/>
          <p:cNvGraphicFramePr>
            <a:graphicFrameLocks noChangeAspect="1"/>
          </p:cNvGraphicFramePr>
          <p:nvPr/>
        </p:nvGraphicFramePr>
        <p:xfrm>
          <a:off x="5199063" y="3344863"/>
          <a:ext cx="1006475" cy="1246187"/>
        </p:xfrm>
        <a:graphic>
          <a:graphicData uri="http://schemas.openxmlformats.org/presentationml/2006/ole">
            <p:oleObj spid="_x0000_s2063" name="Image" r:id="rId7" imgW="1918814" imgH="2376280" progId="">
              <p:embed/>
            </p:oleObj>
          </a:graphicData>
        </a:graphic>
      </p:graphicFrame>
      <p:graphicFrame>
        <p:nvGraphicFramePr>
          <p:cNvPr id="198663" name="Object 7"/>
          <p:cNvGraphicFramePr>
            <a:graphicFrameLocks noChangeAspect="1"/>
          </p:cNvGraphicFramePr>
          <p:nvPr/>
        </p:nvGraphicFramePr>
        <p:xfrm>
          <a:off x="3708400" y="5084763"/>
          <a:ext cx="2590800" cy="784225"/>
        </p:xfrm>
        <a:graphic>
          <a:graphicData uri="http://schemas.openxmlformats.org/presentationml/2006/ole">
            <p:oleObj spid="_x0000_s2064" name="Image" r:id="rId8" imgW="6417226" imgH="1944229" progId="">
              <p:embed/>
            </p:oleObj>
          </a:graphicData>
        </a:graphic>
      </p:graphicFrame>
      <p:sp>
        <p:nvSpPr>
          <p:cNvPr id="198665" name="Text Box 9"/>
          <p:cNvSpPr txBox="1">
            <a:spLocks noChangeArrowheads="1"/>
          </p:cNvSpPr>
          <p:nvPr/>
        </p:nvSpPr>
        <p:spPr bwMode="auto">
          <a:xfrm>
            <a:off x="2441575" y="1474788"/>
            <a:ext cx="1452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altLang="pt-PT" sz="2800" dirty="0"/>
              <a:t>Coração</a:t>
            </a:r>
          </a:p>
        </p:txBody>
      </p:sp>
      <p:sp>
        <p:nvSpPr>
          <p:cNvPr id="198666" name="Text Box 10"/>
          <p:cNvSpPr txBox="1">
            <a:spLocks noChangeArrowheads="1"/>
          </p:cNvSpPr>
          <p:nvPr/>
        </p:nvSpPr>
        <p:spPr bwMode="auto">
          <a:xfrm>
            <a:off x="827088" y="3214688"/>
            <a:ext cx="21415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altLang="pt-PT" sz="2800" dirty="0"/>
              <a:t>Vasos</a:t>
            </a:r>
          </a:p>
          <a:p>
            <a:r>
              <a:rPr lang="pt-PT" altLang="pt-PT" sz="2800" dirty="0">
                <a:latin typeface="Times New Roman" pitchFamily="18" charset="0"/>
              </a:rPr>
              <a:t>    </a:t>
            </a:r>
            <a:r>
              <a:rPr lang="pt-PT" altLang="pt-PT" sz="2800" dirty="0"/>
              <a:t>Artérias</a:t>
            </a:r>
          </a:p>
          <a:p>
            <a:r>
              <a:rPr lang="pt-PT" altLang="pt-PT" sz="2800" dirty="0"/>
              <a:t>    Veias</a:t>
            </a:r>
          </a:p>
          <a:p>
            <a:r>
              <a:rPr lang="pt-PT" altLang="pt-PT" sz="2800" dirty="0"/>
              <a:t>    Capilares</a:t>
            </a:r>
          </a:p>
        </p:txBody>
      </p:sp>
      <p:sp>
        <p:nvSpPr>
          <p:cNvPr id="198667" name="Text Box 11"/>
          <p:cNvSpPr txBox="1">
            <a:spLocks noChangeArrowheads="1"/>
          </p:cNvSpPr>
          <p:nvPr/>
        </p:nvSpPr>
        <p:spPr bwMode="auto">
          <a:xfrm>
            <a:off x="1835150" y="5364163"/>
            <a:ext cx="1350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altLang="pt-PT" sz="2800" dirty="0"/>
              <a:t>Sangue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23528" y="404664"/>
            <a:ext cx="1389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1- Circulação</a:t>
            </a:r>
            <a:endParaRPr lang="pt-P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8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8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8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8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8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8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8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8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8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8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8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8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8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8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8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9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8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8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8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coracao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7350" y="1700213"/>
            <a:ext cx="4037013" cy="2662237"/>
          </a:xfrm>
          <a:noFill/>
        </p:spPr>
      </p:pic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4787900" y="1844675"/>
            <a:ext cx="3168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altLang="pt-PT" sz="3200" dirty="0">
                <a:solidFill>
                  <a:schemeClr val="hlink"/>
                </a:solidFill>
              </a:rPr>
              <a:t>Miocárdio</a:t>
            </a: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4787900" y="1844675"/>
            <a:ext cx="3240088" cy="57626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 altLang="pt-PT" dirty="0"/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5003800" y="4076700"/>
            <a:ext cx="338455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altLang="pt-PT" sz="2600" dirty="0"/>
              <a:t>Músculo que forma as paredes do coração</a:t>
            </a:r>
          </a:p>
        </p:txBody>
      </p:sp>
      <p:sp>
        <p:nvSpPr>
          <p:cNvPr id="105479" name="Line 7"/>
          <p:cNvSpPr>
            <a:spLocks noChangeShapeType="1"/>
          </p:cNvSpPr>
          <p:nvPr/>
        </p:nvSpPr>
        <p:spPr bwMode="auto">
          <a:xfrm flipH="1">
            <a:off x="2987675" y="2492375"/>
            <a:ext cx="2232025" cy="13684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PT" dirty="0"/>
          </a:p>
        </p:txBody>
      </p:sp>
      <p:sp>
        <p:nvSpPr>
          <p:cNvPr id="105480" name="Line 8"/>
          <p:cNvSpPr>
            <a:spLocks noChangeShapeType="1"/>
          </p:cNvSpPr>
          <p:nvPr/>
        </p:nvSpPr>
        <p:spPr bwMode="auto">
          <a:xfrm>
            <a:off x="6516688" y="2636838"/>
            <a:ext cx="0" cy="143986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PT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 animBg="1"/>
      <p:bldP spid="105478" grpId="0"/>
      <p:bldP spid="105479" grpId="0" animBg="1"/>
      <p:bldP spid="1054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14282" y="2000240"/>
            <a:ext cx="8353425" cy="4500594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pt-PT" altLang="pt-PT" sz="2800" dirty="0" smtClean="0">
                <a:solidFill>
                  <a:srgbClr val="FF0000"/>
                </a:solidFill>
              </a:rPr>
              <a:t>S</a:t>
            </a:r>
            <a:r>
              <a:rPr lang="pt-PT" altLang="pt-PT" sz="2800" dirty="0" smtClean="0">
                <a:solidFill>
                  <a:schemeClr val="folHlink"/>
                </a:solidFill>
              </a:rPr>
              <a:t>istema</a:t>
            </a:r>
            <a:r>
              <a:rPr lang="pt-PT" altLang="pt-PT" dirty="0" smtClean="0">
                <a:solidFill>
                  <a:schemeClr val="folHlink"/>
                </a:solidFill>
              </a:rPr>
              <a:t> </a:t>
            </a:r>
            <a:r>
              <a:rPr lang="pt-PT" altLang="pt-PT" sz="2800" dirty="0" smtClean="0"/>
              <a:t>– orientado para atingir o mesmo objectivo;</a:t>
            </a:r>
          </a:p>
          <a:p>
            <a:pPr eaLnBrk="1" hangingPunct="1">
              <a:defRPr/>
            </a:pPr>
            <a:r>
              <a:rPr lang="pt-PT" altLang="pt-PT" sz="2800" dirty="0" smtClean="0">
                <a:solidFill>
                  <a:srgbClr val="FF0000"/>
                </a:solidFill>
              </a:rPr>
              <a:t>I</a:t>
            </a:r>
            <a:r>
              <a:rPr lang="pt-PT" altLang="pt-PT" sz="2800" dirty="0" smtClean="0">
                <a:solidFill>
                  <a:schemeClr val="folHlink"/>
                </a:solidFill>
              </a:rPr>
              <a:t>ntegrado</a:t>
            </a:r>
            <a:r>
              <a:rPr lang="pt-PT" altLang="pt-PT" sz="2800" dirty="0" smtClean="0">
                <a:solidFill>
                  <a:schemeClr val="hlink"/>
                </a:solidFill>
              </a:rPr>
              <a:t> </a:t>
            </a:r>
            <a:r>
              <a:rPr lang="pt-PT" altLang="pt-PT" sz="2800" dirty="0" smtClean="0"/>
              <a:t>– todas as partes se completam;</a:t>
            </a:r>
          </a:p>
          <a:p>
            <a:pPr eaLnBrk="1" hangingPunct="1">
              <a:defRPr/>
            </a:pPr>
            <a:r>
              <a:rPr lang="pt-PT" altLang="pt-PT" sz="2800" dirty="0" smtClean="0">
                <a:solidFill>
                  <a:srgbClr val="FF0000"/>
                </a:solidFill>
              </a:rPr>
              <a:t>E</a:t>
            </a:r>
            <a:r>
              <a:rPr lang="pt-PT" altLang="pt-PT" sz="2800" dirty="0" smtClean="0">
                <a:solidFill>
                  <a:schemeClr val="folHlink"/>
                </a:solidFill>
              </a:rPr>
              <a:t>mergência</a:t>
            </a:r>
            <a:r>
              <a:rPr lang="pt-PT" altLang="pt-PT" dirty="0" smtClean="0">
                <a:solidFill>
                  <a:schemeClr val="accent2"/>
                </a:solidFill>
              </a:rPr>
              <a:t> </a:t>
            </a:r>
            <a:r>
              <a:rPr lang="pt-PT" altLang="pt-PT" sz="2800" dirty="0" smtClean="0"/>
              <a:t>– algo que ocorre subitamente podendo ser grave como nas situações de catástrofe, acidentes ou doença súbita;</a:t>
            </a:r>
            <a:endParaRPr lang="pt-PT" altLang="pt-PT" dirty="0" smtClean="0"/>
          </a:p>
          <a:p>
            <a:pPr eaLnBrk="1" hangingPunct="1">
              <a:defRPr/>
            </a:pPr>
            <a:r>
              <a:rPr lang="pt-PT" altLang="pt-PT" sz="2800" dirty="0" smtClean="0">
                <a:solidFill>
                  <a:srgbClr val="FF0000"/>
                </a:solidFill>
              </a:rPr>
              <a:t>M</a:t>
            </a:r>
            <a:r>
              <a:rPr lang="pt-PT" altLang="pt-PT" sz="2800" dirty="0" smtClean="0">
                <a:solidFill>
                  <a:schemeClr val="folHlink"/>
                </a:solidFill>
              </a:rPr>
              <a:t>édica</a:t>
            </a:r>
            <a:r>
              <a:rPr lang="pt-PT" altLang="pt-PT" dirty="0" smtClean="0">
                <a:solidFill>
                  <a:schemeClr val="accent2"/>
                </a:solidFill>
              </a:rPr>
              <a:t> </a:t>
            </a:r>
            <a:r>
              <a:rPr lang="pt-PT" altLang="pt-PT" sz="2800" dirty="0" smtClean="0"/>
              <a:t>– referente à medicina ou seja recuperação com médicos ou paramédicos do estado de saúde da vítima.</a:t>
            </a:r>
          </a:p>
          <a:p>
            <a:pPr eaLnBrk="1" hangingPunct="1">
              <a:defRPr/>
            </a:pPr>
            <a:r>
              <a:rPr lang="pt-PT" altLang="pt-PT" sz="2800" dirty="0" smtClean="0">
                <a:solidFill>
                  <a:schemeClr val="tx2">
                    <a:lumMod val="50000"/>
                  </a:schemeClr>
                </a:solidFill>
              </a:rPr>
              <a:t>Gestão do pré-hospitalar da responsabilidade legal do INEM</a:t>
            </a:r>
            <a:endParaRPr lang="pt-PT" altLang="pt-PT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57158" y="357166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i="1" dirty="0" smtClean="0">
                <a:latin typeface="Bauhaus 93" pitchFamily="82" charset="0"/>
              </a:rPr>
              <a:t>SIEM</a:t>
            </a:r>
            <a:endParaRPr lang="pt-PT" sz="4000" i="1" dirty="0">
              <a:latin typeface="Bauhaus 93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600450" y="1700213"/>
            <a:ext cx="2043113" cy="506412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</a:pPr>
            <a:r>
              <a:rPr lang="pt-PT" altLang="pt-PT" dirty="0" smtClean="0">
                <a:solidFill>
                  <a:schemeClr val="hlink"/>
                </a:solidFill>
              </a:rPr>
              <a:t>Artérias</a:t>
            </a:r>
            <a:endParaRPr lang="pt-PT" altLang="pt-PT" dirty="0" smtClean="0"/>
          </a:p>
        </p:txBody>
      </p:sp>
      <p:pic>
        <p:nvPicPr>
          <p:cNvPr id="106499" name="Picture 3" descr="arteria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908050"/>
            <a:ext cx="2962275" cy="4537075"/>
          </a:xfrm>
          <a:noFill/>
        </p:spPr>
      </p:pic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5508625" y="1700213"/>
            <a:ext cx="2952750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pt-PT" altLang="pt-PT" sz="2400" dirty="0"/>
              <a:t>levam o sangue para todas as partes do corpo.</a:t>
            </a:r>
          </a:p>
          <a:p>
            <a:pPr algn="ctr">
              <a:spcBef>
                <a:spcPct val="50000"/>
              </a:spcBef>
            </a:pPr>
            <a:endParaRPr lang="pt-PT" altLang="pt-PT" sz="24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078163" y="1628775"/>
            <a:ext cx="1568450" cy="530225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/>
            <a:r>
              <a:rPr lang="pt-PT" altLang="pt-PT" dirty="0" smtClean="0">
                <a:solidFill>
                  <a:schemeClr val="hlink"/>
                </a:solidFill>
              </a:rPr>
              <a:t>Veias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4787900" y="1628775"/>
            <a:ext cx="34559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pt-PT" altLang="pt-PT" sz="2400" dirty="0"/>
              <a:t>trazem de volta o sangue ao coração. Resultam da reunião dos capilares em </a:t>
            </a:r>
            <a:r>
              <a:rPr lang="pt-PT" altLang="pt-PT" sz="2400" dirty="0">
                <a:solidFill>
                  <a:schemeClr val="folHlink"/>
                </a:solidFill>
              </a:rPr>
              <a:t>vénulas</a:t>
            </a:r>
            <a:r>
              <a:rPr lang="pt-PT" altLang="pt-PT" sz="2400" dirty="0"/>
              <a:t> que por sua vez dão origem ás veias</a:t>
            </a:r>
          </a:p>
        </p:txBody>
      </p:sp>
      <p:pic>
        <p:nvPicPr>
          <p:cNvPr id="107526" name="Picture 6" descr="Veia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125538"/>
            <a:ext cx="1914525" cy="4348162"/>
          </a:xfr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2771775" y="333375"/>
            <a:ext cx="6119813" cy="5472113"/>
          </a:xfrm>
        </p:spPr>
        <p:txBody>
          <a:bodyPr/>
          <a:lstStyle/>
          <a:p>
            <a:pPr marL="0" indent="0" eaLnBrk="1" hangingPunct="1"/>
            <a:r>
              <a:rPr lang="pt-PT" altLang="pt-PT" dirty="0" smtClean="0">
                <a:solidFill>
                  <a:schemeClr val="folHlink"/>
                </a:solidFill>
              </a:rPr>
              <a:t>SANGUE</a:t>
            </a:r>
          </a:p>
          <a:p>
            <a:pPr lvl="1" eaLnBrk="1" hangingPunct="1"/>
            <a:r>
              <a:rPr lang="pt-PT" altLang="pt-PT" dirty="0" smtClean="0">
                <a:solidFill>
                  <a:schemeClr val="hlink"/>
                </a:solidFill>
              </a:rPr>
              <a:t>Plasma</a:t>
            </a:r>
            <a:r>
              <a:rPr lang="pt-PT" altLang="pt-PT" dirty="0" smtClean="0">
                <a:solidFill>
                  <a:srgbClr val="A50021"/>
                </a:solidFill>
              </a:rPr>
              <a:t> </a:t>
            </a:r>
            <a:r>
              <a:rPr lang="pt-PT" altLang="pt-PT" sz="2600" dirty="0" smtClean="0"/>
              <a:t>– parte líquida</a:t>
            </a:r>
          </a:p>
          <a:p>
            <a:pPr lvl="1" eaLnBrk="1" hangingPunct="1">
              <a:buFont typeface="Wingdings" pitchFamily="2" charset="2"/>
              <a:buNone/>
            </a:pPr>
            <a:endParaRPr lang="pt-PT" altLang="pt-PT" dirty="0" smtClean="0"/>
          </a:p>
          <a:p>
            <a:pPr lvl="1" eaLnBrk="1" hangingPunct="1"/>
            <a:r>
              <a:rPr lang="pt-PT" altLang="pt-PT" dirty="0" smtClean="0">
                <a:solidFill>
                  <a:schemeClr val="hlink"/>
                </a:solidFill>
              </a:rPr>
              <a:t>Parte sólida</a:t>
            </a:r>
            <a:r>
              <a:rPr lang="pt-PT" altLang="pt-PT" dirty="0" smtClean="0"/>
              <a:t> </a:t>
            </a:r>
            <a:r>
              <a:rPr lang="pt-PT" altLang="pt-PT" sz="2600" dirty="0" smtClean="0"/>
              <a:t>– três tipos de</a:t>
            </a:r>
            <a:r>
              <a:rPr lang="pt-PT" altLang="pt-PT" dirty="0" smtClean="0"/>
              <a:t> </a:t>
            </a:r>
            <a:r>
              <a:rPr lang="pt-PT" altLang="pt-PT" sz="2600" dirty="0" smtClean="0"/>
              <a:t>células:</a:t>
            </a:r>
          </a:p>
          <a:p>
            <a:pPr lvl="1" eaLnBrk="1" hangingPunct="1"/>
            <a:endParaRPr lang="pt-PT" altLang="pt-PT" sz="2600" dirty="0" smtClean="0"/>
          </a:p>
          <a:p>
            <a:pPr lvl="2" eaLnBrk="1" hangingPunct="1"/>
            <a:r>
              <a:rPr lang="pt-PT" altLang="pt-PT" dirty="0" smtClean="0"/>
              <a:t> </a:t>
            </a:r>
            <a:r>
              <a:rPr lang="pt-PT" altLang="pt-PT" dirty="0" smtClean="0">
                <a:solidFill>
                  <a:schemeClr val="folHlink"/>
                </a:solidFill>
              </a:rPr>
              <a:t>glóbulos vermelhos</a:t>
            </a:r>
            <a:r>
              <a:rPr lang="pt-PT" altLang="pt-PT" dirty="0" smtClean="0">
                <a:solidFill>
                  <a:schemeClr val="accent2"/>
                </a:solidFill>
              </a:rPr>
              <a:t> </a:t>
            </a:r>
            <a:r>
              <a:rPr lang="pt-PT" altLang="pt-PT" dirty="0" smtClean="0"/>
              <a:t>- transportam oxigénio</a:t>
            </a:r>
          </a:p>
          <a:p>
            <a:pPr lvl="2" eaLnBrk="1" hangingPunct="1"/>
            <a:r>
              <a:rPr lang="pt-PT" altLang="pt-PT" dirty="0" smtClean="0">
                <a:solidFill>
                  <a:schemeClr val="folHlink"/>
                </a:solidFill>
              </a:rPr>
              <a:t>glóbulos brancos</a:t>
            </a:r>
            <a:r>
              <a:rPr lang="pt-PT" altLang="pt-PT" dirty="0" smtClean="0">
                <a:solidFill>
                  <a:schemeClr val="accent2"/>
                </a:solidFill>
              </a:rPr>
              <a:t> </a:t>
            </a:r>
            <a:r>
              <a:rPr lang="pt-PT" altLang="pt-PT" dirty="0" smtClean="0"/>
              <a:t>– actuam na defesa do organismo</a:t>
            </a:r>
          </a:p>
          <a:p>
            <a:pPr lvl="2" eaLnBrk="1" hangingPunct="1"/>
            <a:r>
              <a:rPr lang="pt-PT" altLang="pt-PT" dirty="0" smtClean="0">
                <a:solidFill>
                  <a:schemeClr val="folHlink"/>
                </a:solidFill>
              </a:rPr>
              <a:t>plaquetas</a:t>
            </a:r>
            <a:r>
              <a:rPr lang="pt-PT" altLang="pt-PT" dirty="0" smtClean="0">
                <a:solidFill>
                  <a:schemeClr val="accent2"/>
                </a:solidFill>
              </a:rPr>
              <a:t> </a:t>
            </a:r>
            <a:r>
              <a:rPr lang="pt-PT" altLang="pt-PT" dirty="0" smtClean="0"/>
              <a:t>– actuam na coagulação sanguínea.</a:t>
            </a:r>
          </a:p>
        </p:txBody>
      </p:sp>
      <p:pic>
        <p:nvPicPr>
          <p:cNvPr id="111619" name="Picture 3" descr="sangu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700213"/>
            <a:ext cx="2778125" cy="3817937"/>
          </a:xfr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1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1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1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1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1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1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1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1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1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9683" name="Object 3"/>
          <p:cNvGraphicFramePr>
            <a:graphicFrameLocks noChangeAspect="1"/>
          </p:cNvGraphicFramePr>
          <p:nvPr/>
        </p:nvGraphicFramePr>
        <p:xfrm>
          <a:off x="2843213" y="549275"/>
          <a:ext cx="4068762" cy="4340225"/>
        </p:xfrm>
        <a:graphic>
          <a:graphicData uri="http://schemas.openxmlformats.org/presentationml/2006/ole">
            <p:oleObj spid="_x0000_s3076" name="Image" r:id="rId3" imgW="4765267" imgH="5082951" progId="">
              <p:embed/>
            </p:oleObj>
          </a:graphicData>
        </a:graphic>
      </p:graphicFrame>
      <p:sp>
        <p:nvSpPr>
          <p:cNvPr id="199686" name="Line 6"/>
          <p:cNvSpPr>
            <a:spLocks noChangeShapeType="1"/>
          </p:cNvSpPr>
          <p:nvPr/>
        </p:nvSpPr>
        <p:spPr bwMode="auto">
          <a:xfrm flipH="1">
            <a:off x="2484438" y="1844675"/>
            <a:ext cx="1568450" cy="177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  <a:effectLst>
            <a:outerShdw dist="28398" dir="1593903" algn="ctr" rotWithShape="0">
              <a:schemeClr val="tx1"/>
            </a:outerShdw>
          </a:effectLst>
        </p:spPr>
        <p:txBody>
          <a:bodyPr/>
          <a:lstStyle/>
          <a:p>
            <a:endParaRPr lang="pt-PT" dirty="0"/>
          </a:p>
        </p:txBody>
      </p:sp>
      <p:sp>
        <p:nvSpPr>
          <p:cNvPr id="199687" name="Text Box 7"/>
          <p:cNvSpPr txBox="1">
            <a:spLocks noChangeArrowheads="1"/>
          </p:cNvSpPr>
          <p:nvPr/>
        </p:nvSpPr>
        <p:spPr bwMode="auto">
          <a:xfrm>
            <a:off x="611188" y="1844675"/>
            <a:ext cx="1808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Fossas nasais</a:t>
            </a:r>
          </a:p>
        </p:txBody>
      </p:sp>
      <p:sp>
        <p:nvSpPr>
          <p:cNvPr id="199688" name="Line 8"/>
          <p:cNvSpPr>
            <a:spLocks noChangeShapeType="1"/>
          </p:cNvSpPr>
          <p:nvPr/>
        </p:nvSpPr>
        <p:spPr bwMode="auto">
          <a:xfrm flipH="1">
            <a:off x="2411413" y="2133600"/>
            <a:ext cx="1708150" cy="3683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  <a:effectLst>
            <a:outerShdw dist="28398" dir="1593903" algn="ctr" rotWithShape="0">
              <a:schemeClr val="tx1"/>
            </a:outerShdw>
          </a:effectLst>
        </p:spPr>
        <p:txBody>
          <a:bodyPr/>
          <a:lstStyle/>
          <a:p>
            <a:endParaRPr lang="pt-PT" dirty="0"/>
          </a:p>
        </p:txBody>
      </p:sp>
      <p:sp>
        <p:nvSpPr>
          <p:cNvPr id="199689" name="Text Box 9"/>
          <p:cNvSpPr txBox="1">
            <a:spLocks noChangeArrowheads="1"/>
          </p:cNvSpPr>
          <p:nvPr/>
        </p:nvSpPr>
        <p:spPr bwMode="auto">
          <a:xfrm>
            <a:off x="1547813" y="2276475"/>
            <a:ext cx="763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Boca</a:t>
            </a:r>
          </a:p>
        </p:txBody>
      </p:sp>
      <p:sp>
        <p:nvSpPr>
          <p:cNvPr id="199690" name="Line 10"/>
          <p:cNvSpPr>
            <a:spLocks noChangeShapeType="1"/>
          </p:cNvSpPr>
          <p:nvPr/>
        </p:nvSpPr>
        <p:spPr bwMode="auto">
          <a:xfrm flipH="1">
            <a:off x="2484438" y="2349500"/>
            <a:ext cx="2178050" cy="647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  <a:effectLst>
            <a:outerShdw dist="28398" dir="1593903" algn="ctr" rotWithShape="0">
              <a:schemeClr val="tx1"/>
            </a:outerShdw>
          </a:effectLst>
        </p:spPr>
        <p:txBody>
          <a:bodyPr/>
          <a:lstStyle/>
          <a:p>
            <a:endParaRPr lang="pt-PT" dirty="0"/>
          </a:p>
        </p:txBody>
      </p:sp>
      <p:sp>
        <p:nvSpPr>
          <p:cNvPr id="199691" name="Text Box 11"/>
          <p:cNvSpPr txBox="1">
            <a:spLocks noChangeArrowheads="1"/>
          </p:cNvSpPr>
          <p:nvPr/>
        </p:nvSpPr>
        <p:spPr bwMode="auto">
          <a:xfrm>
            <a:off x="1403350" y="2781300"/>
            <a:ext cx="1046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Faringe</a:t>
            </a:r>
          </a:p>
        </p:txBody>
      </p:sp>
      <p:sp>
        <p:nvSpPr>
          <p:cNvPr id="199694" name="Line 14"/>
          <p:cNvSpPr>
            <a:spLocks noChangeShapeType="1"/>
          </p:cNvSpPr>
          <p:nvPr/>
        </p:nvSpPr>
        <p:spPr bwMode="auto">
          <a:xfrm flipH="1">
            <a:off x="2555875" y="2781300"/>
            <a:ext cx="2266950" cy="596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  <a:effectLst>
            <a:outerShdw dist="28398" dir="1593903" algn="ctr" rotWithShape="0">
              <a:schemeClr val="tx1"/>
            </a:outerShdw>
          </a:effectLst>
        </p:spPr>
        <p:txBody>
          <a:bodyPr/>
          <a:lstStyle/>
          <a:p>
            <a:endParaRPr lang="pt-PT" dirty="0"/>
          </a:p>
        </p:txBody>
      </p:sp>
      <p:sp>
        <p:nvSpPr>
          <p:cNvPr id="199695" name="Text Box 15"/>
          <p:cNvSpPr txBox="1">
            <a:spLocks noChangeArrowheads="1"/>
          </p:cNvSpPr>
          <p:nvPr/>
        </p:nvSpPr>
        <p:spPr bwMode="auto">
          <a:xfrm>
            <a:off x="1331913" y="3213100"/>
            <a:ext cx="1187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Traqueia</a:t>
            </a:r>
          </a:p>
        </p:txBody>
      </p:sp>
      <p:sp>
        <p:nvSpPr>
          <p:cNvPr id="199696" name="Line 16"/>
          <p:cNvSpPr>
            <a:spLocks noChangeShapeType="1"/>
          </p:cNvSpPr>
          <p:nvPr/>
        </p:nvSpPr>
        <p:spPr bwMode="auto">
          <a:xfrm flipH="1">
            <a:off x="2195513" y="3500438"/>
            <a:ext cx="1936750" cy="3683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  <a:effectLst>
            <a:outerShdw dist="28398" dir="1593903" algn="ctr" rotWithShape="0">
              <a:schemeClr val="tx1"/>
            </a:outerShdw>
          </a:effectLst>
        </p:spPr>
        <p:txBody>
          <a:bodyPr/>
          <a:lstStyle/>
          <a:p>
            <a:endParaRPr lang="pt-PT" dirty="0"/>
          </a:p>
        </p:txBody>
      </p:sp>
      <p:sp>
        <p:nvSpPr>
          <p:cNvPr id="199697" name="Text Box 17"/>
          <p:cNvSpPr txBox="1">
            <a:spLocks noChangeArrowheads="1"/>
          </p:cNvSpPr>
          <p:nvPr/>
        </p:nvSpPr>
        <p:spPr bwMode="auto">
          <a:xfrm>
            <a:off x="1116013" y="3644900"/>
            <a:ext cx="10461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Pulmão</a:t>
            </a:r>
          </a:p>
          <a:p>
            <a:pPr algn="ctr" eaLnBrk="0" hangingPunct="0"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direito</a:t>
            </a:r>
          </a:p>
        </p:txBody>
      </p:sp>
      <p:sp>
        <p:nvSpPr>
          <p:cNvPr id="199698" name="Line 18"/>
          <p:cNvSpPr>
            <a:spLocks noChangeShapeType="1"/>
          </p:cNvSpPr>
          <p:nvPr/>
        </p:nvSpPr>
        <p:spPr bwMode="auto">
          <a:xfrm>
            <a:off x="5580063" y="3429000"/>
            <a:ext cx="18669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  <a:effectLst>
            <a:outerShdw dist="28398" dir="1593903" algn="ctr" rotWithShape="0">
              <a:schemeClr val="tx1"/>
            </a:outerShdw>
          </a:effectLst>
        </p:spPr>
        <p:txBody>
          <a:bodyPr/>
          <a:lstStyle/>
          <a:p>
            <a:endParaRPr lang="pt-PT" dirty="0"/>
          </a:p>
        </p:txBody>
      </p:sp>
      <p:sp>
        <p:nvSpPr>
          <p:cNvPr id="199699" name="Text Box 19"/>
          <p:cNvSpPr txBox="1">
            <a:spLocks noChangeArrowheads="1"/>
          </p:cNvSpPr>
          <p:nvPr/>
        </p:nvSpPr>
        <p:spPr bwMode="auto">
          <a:xfrm>
            <a:off x="7451725" y="3068638"/>
            <a:ext cx="1243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Pulmão </a:t>
            </a:r>
          </a:p>
          <a:p>
            <a:pPr algn="ctr" eaLnBrk="0" hangingPunct="0"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esquerdo</a:t>
            </a:r>
          </a:p>
        </p:txBody>
      </p:sp>
      <p:sp>
        <p:nvSpPr>
          <p:cNvPr id="199700" name="Line 20"/>
          <p:cNvSpPr>
            <a:spLocks noChangeShapeType="1"/>
          </p:cNvSpPr>
          <p:nvPr/>
        </p:nvSpPr>
        <p:spPr bwMode="auto">
          <a:xfrm>
            <a:off x="5292725" y="4221163"/>
            <a:ext cx="2286000" cy="2921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  <a:effectLst>
            <a:outerShdw dist="28398" dir="1593903" algn="ctr" rotWithShape="0">
              <a:schemeClr val="tx1"/>
            </a:outerShdw>
          </a:effectLst>
        </p:spPr>
        <p:txBody>
          <a:bodyPr/>
          <a:lstStyle/>
          <a:p>
            <a:endParaRPr lang="pt-PT" dirty="0"/>
          </a:p>
        </p:txBody>
      </p:sp>
      <p:sp>
        <p:nvSpPr>
          <p:cNvPr id="199701" name="Text Box 21"/>
          <p:cNvSpPr txBox="1">
            <a:spLocks noChangeArrowheads="1"/>
          </p:cNvSpPr>
          <p:nvPr/>
        </p:nvSpPr>
        <p:spPr bwMode="auto">
          <a:xfrm>
            <a:off x="7596188" y="4365625"/>
            <a:ext cx="1355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Diafragma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51520" y="476672"/>
            <a:ext cx="138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2-Respiração</a:t>
            </a:r>
            <a:endParaRPr lang="pt-P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19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9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19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9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19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99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9" dur="500"/>
                                        <p:tgtEl>
                                          <p:spTgt spid="199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99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7" dur="500"/>
                                        <p:tgtEl>
                                          <p:spTgt spid="19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9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500"/>
                                        <p:tgtEl>
                                          <p:spTgt spid="19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19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500"/>
                                        <p:tgtEl>
                                          <p:spTgt spid="19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6" grpId="0" animBg="1"/>
      <p:bldP spid="199687" grpId="0" autoUpdateAnimBg="0"/>
      <p:bldP spid="199688" grpId="0" animBg="1"/>
      <p:bldP spid="199689" grpId="0" autoUpdateAnimBg="0"/>
      <p:bldP spid="199690" grpId="0" animBg="1"/>
      <p:bldP spid="199691" grpId="0" autoUpdateAnimBg="0"/>
      <p:bldP spid="199694" grpId="0" animBg="1"/>
      <p:bldP spid="199695" grpId="0" autoUpdateAnimBg="0"/>
      <p:bldP spid="199696" grpId="0" animBg="1"/>
      <p:bldP spid="199697" grpId="0" autoUpdateAnimBg="0"/>
      <p:bldP spid="199698" grpId="0" animBg="1"/>
      <p:bldP spid="199699" grpId="0" autoUpdateAnimBg="0"/>
      <p:bldP spid="199700" grpId="0" animBg="1"/>
      <p:bldP spid="199701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356100" y="908050"/>
            <a:ext cx="4419600" cy="53276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endParaRPr lang="pt-PT" altLang="pt-PT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pt-PT" altLang="pt-PT" dirty="0" smtClean="0">
                <a:solidFill>
                  <a:schemeClr val="folHlink"/>
                </a:solidFill>
              </a:rPr>
              <a:t>INSPIRAÇÃO</a:t>
            </a:r>
            <a:r>
              <a:rPr lang="pt-PT" altLang="pt-PT" sz="3000" dirty="0" smtClean="0">
                <a:solidFill>
                  <a:schemeClr val="hlink"/>
                </a:solidFill>
              </a:rPr>
              <a:t> </a:t>
            </a:r>
            <a:r>
              <a:rPr lang="pt-PT" altLang="pt-PT" sz="2600" dirty="0" smtClean="0"/>
              <a:t>–</a:t>
            </a:r>
            <a:r>
              <a:rPr lang="pt-PT" altLang="pt-PT" sz="2600" dirty="0" smtClean="0">
                <a:solidFill>
                  <a:schemeClr val="hlink"/>
                </a:solidFill>
              </a:rPr>
              <a:t> </a:t>
            </a:r>
            <a:r>
              <a:rPr lang="pt-PT" altLang="pt-PT" sz="2600" dirty="0" smtClean="0"/>
              <a:t>ocorre expansão do tórax e entrada de ar nos pulmões para fornecer O2.</a:t>
            </a:r>
          </a:p>
          <a:p>
            <a:pPr marL="0" indent="0" eaLnBrk="1" hangingPunct="1">
              <a:lnSpc>
                <a:spcPct val="90000"/>
              </a:lnSpc>
            </a:pPr>
            <a:endParaRPr lang="pt-PT" altLang="pt-PT" sz="260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pt-PT" altLang="pt-PT" dirty="0" smtClean="0">
                <a:solidFill>
                  <a:schemeClr val="hlink"/>
                </a:solidFill>
              </a:rPr>
              <a:t> </a:t>
            </a:r>
            <a:r>
              <a:rPr lang="pt-PT" altLang="pt-PT" dirty="0" smtClean="0">
                <a:solidFill>
                  <a:schemeClr val="folHlink"/>
                </a:solidFill>
              </a:rPr>
              <a:t>EXPIRAÇÃO</a:t>
            </a:r>
            <a:r>
              <a:rPr lang="pt-PT" altLang="pt-PT" sz="3000" dirty="0" smtClean="0"/>
              <a:t> </a:t>
            </a:r>
            <a:r>
              <a:rPr lang="pt-PT" altLang="pt-PT" sz="2600" dirty="0" smtClean="0"/>
              <a:t>–</a:t>
            </a:r>
            <a:r>
              <a:rPr lang="pt-PT" altLang="pt-PT" sz="2600" dirty="0" smtClean="0">
                <a:solidFill>
                  <a:schemeClr val="hlink"/>
                </a:solidFill>
              </a:rPr>
              <a:t> </a:t>
            </a:r>
            <a:r>
              <a:rPr lang="pt-PT" altLang="pt-PT" sz="2600" dirty="0" smtClean="0"/>
              <a:t>na qual ocorre diminuição de volume e saída de ar para o exterior com libertação de CO2. </a:t>
            </a:r>
            <a:endParaRPr lang="pt-PT" altLang="pt-PT" sz="2600" dirty="0" smtClean="0">
              <a:solidFill>
                <a:schemeClr val="hlink"/>
              </a:solidFill>
            </a:endParaRPr>
          </a:p>
        </p:txBody>
      </p:sp>
      <p:pic>
        <p:nvPicPr>
          <p:cNvPr id="115715" name="Picture 3" descr="InsEx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276475"/>
            <a:ext cx="4103688" cy="2249488"/>
          </a:xfr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5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5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i="1" dirty="0" smtClean="0">
                <a:solidFill>
                  <a:srgbClr val="FF0000"/>
                </a:solidFill>
                <a:latin typeface="Bodoni MT" pitchFamily="18" charset="0"/>
              </a:rPr>
              <a:t>O que pode suceder na piscina?</a:t>
            </a:r>
            <a:endParaRPr lang="pt-PT" i="1" dirty="0">
              <a:solidFill>
                <a:srgbClr val="FF0000"/>
              </a:solidFill>
              <a:latin typeface="Bodoni MT" pitchFamily="18" charset="0"/>
            </a:endParaRPr>
          </a:p>
        </p:txBody>
      </p:sp>
      <p:pic>
        <p:nvPicPr>
          <p:cNvPr id="4098" name="Picture 2" descr="http://i.ytimg.com/vi/SVdfohfjlYM/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4572000" cy="3429001"/>
          </a:xfrm>
          <a:prstGeom prst="rect">
            <a:avLst/>
          </a:prstGeom>
          <a:noFill/>
        </p:spPr>
      </p:pic>
      <p:pic>
        <p:nvPicPr>
          <p:cNvPr id="4100" name="Picture 4" descr="http://www.sobrasa.org/new_sobrasa/wp-content/uploads/2013/06/bebe_nataca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357298"/>
            <a:ext cx="3724275" cy="2409826"/>
          </a:xfrm>
          <a:prstGeom prst="rect">
            <a:avLst/>
          </a:prstGeom>
          <a:noFill/>
        </p:spPr>
      </p:pic>
      <p:pic>
        <p:nvPicPr>
          <p:cNvPr id="4102" name="Picture 6" descr="https://encrypted-tbn0.gstatic.com/images?q=tbn:ANd9GcRLqmIKVfgt2tyUDBtk7JxcuDnIhODCdYLjNyDBEdcoqf6d5zkAl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357694"/>
            <a:ext cx="2619375" cy="1743076"/>
          </a:xfrm>
          <a:prstGeom prst="rect">
            <a:avLst/>
          </a:prstGeom>
          <a:noFill/>
        </p:spPr>
      </p:pic>
      <p:pic>
        <p:nvPicPr>
          <p:cNvPr id="4104" name="Picture 8" descr="http://gcn.net.br/dir-arquivo-imagem/2013/01/%7B20130111022359%7D_a7_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143380"/>
            <a:ext cx="3143232" cy="2095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 smtClean="0">
                <a:solidFill>
                  <a:srgbClr val="FF0000"/>
                </a:solidFill>
              </a:rPr>
              <a:t>Quedas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071538" y="1500174"/>
            <a:ext cx="7572428" cy="4498975"/>
          </a:xfrm>
        </p:spPr>
        <p:txBody>
          <a:bodyPr/>
          <a:lstStyle/>
          <a:p>
            <a:r>
              <a:rPr lang="pt-PT" dirty="0" smtClean="0"/>
              <a:t>Avaliar a vítima</a:t>
            </a:r>
          </a:p>
          <a:p>
            <a:r>
              <a:rPr lang="pt-PT" dirty="0" smtClean="0"/>
              <a:t>Alerta 112 </a:t>
            </a:r>
          </a:p>
          <a:p>
            <a:r>
              <a:rPr lang="pt-PT" dirty="0" smtClean="0"/>
              <a:t>Retirar a vítima de posição perigosa</a:t>
            </a:r>
          </a:p>
          <a:p>
            <a:r>
              <a:rPr lang="pt-PT" dirty="0" smtClean="0"/>
              <a:t>Imobilizar se evidente desvio ósseo</a:t>
            </a:r>
          </a:p>
          <a:p>
            <a:r>
              <a:rPr lang="pt-PT" dirty="0" smtClean="0"/>
              <a:t>Comprimir se hemorragias</a:t>
            </a:r>
            <a:endParaRPr lang="pt-PT" dirty="0"/>
          </a:p>
        </p:txBody>
      </p:sp>
      <p:pic>
        <p:nvPicPr>
          <p:cNvPr id="4098" name="Picture 2" descr="https://www.cm-feira.pt/portal/binary/com.epicentric.contentmanagement.servlet.ContentDeliveryServlet/Conteudos/Imagens/Repositorio/20100601_Quedas_3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09120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2.bp.blogspot.com/_HmfJdW9Wkhk/S9pMWAlRRtI/AAAAAAAAAYw/pvi0y57BVTM/s1600/queda-de-skate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69160"/>
            <a:ext cx="1901011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4" name="Picture 2" descr="http://s3.ktkbr.com.br/wp-content/blogs.dir/11/files/2013/09/gta_kotakub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04664"/>
            <a:ext cx="3774061" cy="21229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 smtClean="0">
                <a:solidFill>
                  <a:srgbClr val="FF0000"/>
                </a:solidFill>
              </a:rPr>
              <a:t>Afogamento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071538" y="1500174"/>
            <a:ext cx="7572428" cy="4498975"/>
          </a:xfrm>
        </p:spPr>
        <p:txBody>
          <a:bodyPr/>
          <a:lstStyle/>
          <a:p>
            <a:r>
              <a:rPr lang="pt-PT" dirty="0" smtClean="0"/>
              <a:t>Retirar a vítima da água</a:t>
            </a:r>
          </a:p>
          <a:p>
            <a:r>
              <a:rPr lang="pt-PT" dirty="0" smtClean="0"/>
              <a:t>Avaliar a vítima</a:t>
            </a:r>
          </a:p>
          <a:p>
            <a:r>
              <a:rPr lang="pt-PT" dirty="0" smtClean="0"/>
              <a:t>Se não respira, fazer 1 minuto RCP</a:t>
            </a:r>
          </a:p>
          <a:p>
            <a:r>
              <a:rPr lang="pt-PT" dirty="0" smtClean="0"/>
              <a:t>Alerta 112 </a:t>
            </a:r>
          </a:p>
          <a:p>
            <a:r>
              <a:rPr lang="pt-PT" dirty="0" smtClean="0"/>
              <a:t>Continuar RCP até auxilio diferenciado</a:t>
            </a:r>
          </a:p>
        </p:txBody>
      </p:sp>
      <p:pic>
        <p:nvPicPr>
          <p:cNvPr id="5122" name="Picture 2" descr="http://1.bp.blogspot.com/_5UGZ8TSSfG8/TK-hRYIqn9I/AAAAAAAAAHs/2Zd5Ub4P9PM/s200/afogamen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36712"/>
            <a:ext cx="2727576" cy="18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4.bp.blogspot.com/-a003ePU4aSU/TkAsCKbFNWI/AAAAAAAAABk/44KM1sSJqw4/s1600/afogamen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37111"/>
            <a:ext cx="3672408" cy="21085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0" name="AutoShape 2" descr="Resultado de imagem para drow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48132" name="Picture 4" descr="http://media.medicalbag.com/images/2016/02/09/secondary-drown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293096"/>
            <a:ext cx="4070309" cy="23051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ClipArt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23906" name="Picture 2" descr="http://www.tecnicoenenfermeria.com/wp-content/uploads/logoempre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0768"/>
            <a:ext cx="5715000" cy="45148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57158" y="1500174"/>
            <a:ext cx="8540750" cy="5184775"/>
          </a:xfrm>
        </p:spPr>
        <p:txBody>
          <a:bodyPr/>
          <a:lstStyle/>
          <a:p>
            <a:pPr eaLnBrk="1" hangingPunct="1"/>
            <a:endParaRPr lang="pt-PT" sz="2400" dirty="0" smtClean="0"/>
          </a:p>
          <a:p>
            <a:pPr algn="just" eaLnBrk="1" hangingPunct="1"/>
            <a:r>
              <a:rPr lang="pt-PT" dirty="0" smtClean="0"/>
              <a:t>A PCR define-se como sendo a cessação da actividade mecânica do coração e portanto ausência de pulso detectável.</a:t>
            </a:r>
          </a:p>
          <a:p>
            <a:pPr algn="just" eaLnBrk="1" hangingPunct="1"/>
            <a:endParaRPr lang="pt-PT" dirty="0" smtClean="0"/>
          </a:p>
          <a:p>
            <a:pPr algn="just" eaLnBrk="1" hangingPunct="1"/>
            <a:r>
              <a:rPr lang="pt-PT" dirty="0" smtClean="0"/>
              <a:t>Pode ocorrer na sequência de um problema relacionado com a </a:t>
            </a:r>
            <a:r>
              <a:rPr lang="pt-PT" i="1" u="sng" dirty="0" smtClean="0"/>
              <a:t>via aérea</a:t>
            </a:r>
            <a:r>
              <a:rPr lang="pt-PT" dirty="0" smtClean="0"/>
              <a:t>, </a:t>
            </a:r>
            <a:r>
              <a:rPr lang="pt-PT" i="1" u="sng" dirty="0" smtClean="0"/>
              <a:t>respiração</a:t>
            </a:r>
            <a:r>
              <a:rPr lang="pt-PT" dirty="0" smtClean="0"/>
              <a:t> ou com o </a:t>
            </a:r>
            <a:r>
              <a:rPr lang="pt-PT" i="1" u="sng" dirty="0" smtClean="0"/>
              <a:t>coração</a:t>
            </a:r>
            <a:r>
              <a:rPr lang="pt-PT" dirty="0" smtClean="0"/>
              <a:t>/</a:t>
            </a:r>
            <a:r>
              <a:rPr lang="pt-PT" i="1" u="sng" dirty="0" smtClean="0"/>
              <a:t>circulação.</a:t>
            </a:r>
            <a:endParaRPr lang="pt-PT" dirty="0" smtClean="0"/>
          </a:p>
          <a:p>
            <a:pPr eaLnBrk="1" hangingPunct="1"/>
            <a:endParaRPr lang="en-GB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285720" y="0"/>
            <a:ext cx="8643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600" i="1" dirty="0" smtClean="0">
                <a:solidFill>
                  <a:srgbClr val="FF0000"/>
                </a:solidFill>
              </a:rPr>
              <a:t>PCR</a:t>
            </a:r>
            <a:endParaRPr lang="pt-PT" sz="5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549275"/>
            <a:ext cx="8351837" cy="54705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pt-PT" altLang="pt-PT" dirty="0" smtClean="0">
                <a:solidFill>
                  <a:schemeClr val="folHlink"/>
                </a:solidFill>
              </a:rPr>
              <a:t>OBJECTIVOS DO SIEM</a:t>
            </a:r>
          </a:p>
          <a:p>
            <a:pPr eaLnBrk="1" hangingPunct="1"/>
            <a:endParaRPr lang="pt-PT" altLang="pt-PT" dirty="0" smtClean="0">
              <a:solidFill>
                <a:schemeClr val="hlink"/>
              </a:solidFill>
            </a:endParaRPr>
          </a:p>
          <a:p>
            <a:pPr lvl="2" eaLnBrk="1" hangingPunct="1"/>
            <a:r>
              <a:rPr lang="pt-PT" altLang="pt-PT" sz="2600" dirty="0" smtClean="0"/>
              <a:t>Chegar rapidamente ao local da ocorrência;</a:t>
            </a:r>
          </a:p>
          <a:p>
            <a:pPr lvl="2" eaLnBrk="1" hangingPunct="1"/>
            <a:endParaRPr lang="pt-PT" altLang="pt-PT" sz="2600" dirty="0" smtClean="0"/>
          </a:p>
          <a:p>
            <a:pPr lvl="2" eaLnBrk="1" hangingPunct="1"/>
            <a:r>
              <a:rPr lang="pt-PT" altLang="pt-PT" sz="2600" dirty="0" smtClean="0"/>
              <a:t>Estabilizar a vítima no local tentando melhorar o seu estado de saúde;</a:t>
            </a:r>
          </a:p>
          <a:p>
            <a:pPr lvl="2" eaLnBrk="1" hangingPunct="1"/>
            <a:endParaRPr lang="pt-PT" altLang="pt-PT" sz="2600" dirty="0" smtClean="0"/>
          </a:p>
          <a:p>
            <a:pPr lvl="2" eaLnBrk="1" hangingPunct="1"/>
            <a:r>
              <a:rPr lang="pt-PT" altLang="pt-PT" sz="2600" dirty="0" smtClean="0"/>
              <a:t>Transportar rápida e adequadamente a vítima para a unidade de saúde mais indicada à sua situação;</a:t>
            </a:r>
          </a:p>
          <a:p>
            <a:pPr lvl="2" eaLnBrk="1" hangingPunct="1"/>
            <a:endParaRPr lang="pt-PT" altLang="pt-PT" sz="2600" dirty="0" smtClean="0"/>
          </a:p>
          <a:p>
            <a:pPr lvl="2" eaLnBrk="1" hangingPunct="1"/>
            <a:r>
              <a:rPr lang="pt-PT" altLang="pt-PT" sz="2600" dirty="0" smtClean="0"/>
              <a:t>Tratar adequadamente a vítima na unidade de saúde.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Coração e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513"/>
            <a:ext cx="4905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 descr="Coração Azul com image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765175"/>
            <a:ext cx="1979612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 descr="Coração e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1125538"/>
            <a:ext cx="4905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 descr="Coração e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125538"/>
            <a:ext cx="4905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0" descr="Coração e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1125538"/>
            <a:ext cx="4905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21" descr="Coração Amarelo com imagem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765175"/>
            <a:ext cx="1979612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22" descr="Coração Vermelho com imagem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836613"/>
            <a:ext cx="19796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23" descr="Coração Verde com imagem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908050"/>
            <a:ext cx="18351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827088" y="3068638"/>
            <a:ext cx="540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PT" altLang="pt-PT" sz="2400">
                <a:latin typeface="Tahoma" pitchFamily="34" charset="0"/>
              </a:rPr>
              <a:t> Acesso precoce ao sistema</a:t>
            </a: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1403350" y="3860800"/>
            <a:ext cx="6480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PT" altLang="pt-PT" sz="2400">
                <a:latin typeface="Tahoma" pitchFamily="34" charset="0"/>
              </a:rPr>
              <a:t> Início precoce do Suporte Básico de Vida</a:t>
            </a: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1979613" y="4652963"/>
            <a:ext cx="5545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PT" altLang="pt-PT" sz="2400">
                <a:latin typeface="Tahoma" pitchFamily="34" charset="0"/>
              </a:rPr>
              <a:t> Desfibrilhação precoce</a:t>
            </a:r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2771775" y="5373688"/>
            <a:ext cx="518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PT" altLang="pt-PT" sz="2400">
                <a:latin typeface="Tahoma" pitchFamily="34" charset="0"/>
              </a:rPr>
              <a:t> Suporte Avançado de Vida precoce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6" grpId="0"/>
      <p:bldP spid="207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556" name="Object 4"/>
          <p:cNvGraphicFramePr>
            <a:graphicFrameLocks noGrp="1" noChangeAspect="1"/>
          </p:cNvGraphicFramePr>
          <p:nvPr>
            <p:ph/>
          </p:nvPr>
        </p:nvGraphicFramePr>
        <p:xfrm>
          <a:off x="395288" y="427038"/>
          <a:ext cx="8280400" cy="5588000"/>
        </p:xfrm>
        <a:graphic>
          <a:graphicData uri="http://schemas.openxmlformats.org/presentationml/2006/ole">
            <p:oleObj spid="_x0000_s1028" name="Gráfico" r:id="rId3" imgW="6096000" imgH="4114800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51556" grpId="0" bld="categoryEl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549275"/>
            <a:ext cx="8458200" cy="5400675"/>
          </a:xfrm>
        </p:spPr>
        <p:txBody>
          <a:bodyPr/>
          <a:lstStyle/>
          <a:p>
            <a:pPr eaLnBrk="1" hangingPunct="1"/>
            <a:r>
              <a:rPr lang="pt-PT" dirty="0" smtClean="0">
                <a:solidFill>
                  <a:schemeClr val="hlink"/>
                </a:solidFill>
              </a:rPr>
              <a:t>SBV</a:t>
            </a:r>
          </a:p>
          <a:p>
            <a:pPr eaLnBrk="1" hangingPunct="1"/>
            <a:endParaRPr lang="pt-PT" dirty="0" smtClean="0">
              <a:solidFill>
                <a:schemeClr val="hlink"/>
              </a:solidFill>
            </a:endParaRPr>
          </a:p>
          <a:p>
            <a:pPr lvl="1" eaLnBrk="1" hangingPunct="1"/>
            <a:r>
              <a:rPr lang="pt-PT" sz="2600" dirty="0" smtClean="0">
                <a:sym typeface="Wingdings 3" pitchFamily="18" charset="2"/>
              </a:rPr>
              <a:t>Avaliação inicial</a:t>
            </a:r>
          </a:p>
          <a:p>
            <a:pPr lvl="1" eaLnBrk="1" hangingPunct="1"/>
            <a:endParaRPr lang="pt-PT" sz="2600" dirty="0" smtClean="0">
              <a:solidFill>
                <a:schemeClr val="tx2"/>
              </a:solidFill>
              <a:sym typeface="Wingdings 3" pitchFamily="18" charset="2"/>
            </a:endParaRPr>
          </a:p>
          <a:p>
            <a:pPr lvl="1" eaLnBrk="1" hangingPunct="1"/>
            <a:r>
              <a:rPr lang="pt-PT" sz="2600" dirty="0" smtClean="0">
                <a:sym typeface="Wingdings 3" pitchFamily="18" charset="2"/>
              </a:rPr>
              <a:t>Manutenção da via aérea permeável	</a:t>
            </a:r>
          </a:p>
          <a:p>
            <a:pPr lvl="1" eaLnBrk="1" hangingPunct="1">
              <a:buNone/>
            </a:pPr>
            <a:r>
              <a:rPr lang="pt-PT" sz="2600" dirty="0" smtClean="0">
                <a:sym typeface="Wingdings 3" pitchFamily="18" charset="2"/>
              </a:rPr>
              <a:t> 		</a:t>
            </a:r>
          </a:p>
          <a:p>
            <a:pPr lvl="1" eaLnBrk="1" hangingPunct="1"/>
            <a:r>
              <a:rPr lang="pt-PT" sz="2600" dirty="0" smtClean="0">
                <a:sym typeface="Wingdings 3" pitchFamily="18" charset="2"/>
              </a:rPr>
              <a:t>Compressão do tórax </a:t>
            </a:r>
          </a:p>
          <a:p>
            <a:pPr lvl="1" eaLnBrk="1" hangingPunct="1"/>
            <a:endParaRPr lang="pt-PT" sz="2600" dirty="0" smtClean="0">
              <a:sym typeface="Wingdings 3" pitchFamily="18" charset="2"/>
            </a:endParaRPr>
          </a:p>
          <a:p>
            <a:pPr lvl="1" eaLnBrk="1" hangingPunct="1"/>
            <a:r>
              <a:rPr lang="pt-PT" sz="2600" b="1" dirty="0" smtClean="0">
                <a:solidFill>
                  <a:schemeClr val="tx2"/>
                </a:solidFill>
                <a:sym typeface="Wingdings 3" pitchFamily="18" charset="2"/>
              </a:rPr>
              <a:t> </a:t>
            </a:r>
            <a:r>
              <a:rPr lang="pt-PT" sz="2600" dirty="0" smtClean="0">
                <a:sym typeface="Wingdings 3" pitchFamily="18" charset="2"/>
              </a:rPr>
              <a:t>Ventilação com ar expirado</a:t>
            </a:r>
            <a:endParaRPr lang="en-GB" sz="2600" dirty="0" smtClean="0">
              <a:sym typeface="Wingdings 3" pitchFamily="18" charset="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549275"/>
            <a:ext cx="8458200" cy="4895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smtClean="0">
                <a:solidFill>
                  <a:schemeClr val="hlink"/>
                </a:solidFill>
              </a:rPr>
              <a:t>Elementos essenciais no SBV</a:t>
            </a:r>
          </a:p>
          <a:p>
            <a:pPr eaLnBrk="1" hangingPunct="1">
              <a:lnSpc>
                <a:spcPct val="90000"/>
              </a:lnSpc>
            </a:pPr>
            <a:endParaRPr lang="pt-PT" smtClean="0">
              <a:solidFill>
                <a:schemeClr val="tx2"/>
              </a:solidFill>
              <a:latin typeface="Bookman Old Style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PT" sz="2400" smtClean="0">
                <a:solidFill>
                  <a:schemeClr val="tx2"/>
                </a:solidFill>
                <a:latin typeface="Bookman Old Style" pitchFamily="18" charset="0"/>
              </a:rPr>
              <a:t>		</a:t>
            </a:r>
            <a:r>
              <a:rPr lang="pt-PT" sz="2600" smtClean="0">
                <a:solidFill>
                  <a:schemeClr val="hlink"/>
                </a:solidFill>
              </a:rPr>
              <a:t>A – A</a:t>
            </a:r>
            <a:r>
              <a:rPr lang="pt-PT" sz="2600" smtClean="0"/>
              <a:t>IRWAY – </a:t>
            </a:r>
            <a:r>
              <a:rPr lang="pt-PT" sz="2600" smtClean="0">
                <a:solidFill>
                  <a:schemeClr val="folHlink"/>
                </a:solidFill>
              </a:rPr>
              <a:t>via aérea</a:t>
            </a:r>
            <a:r>
              <a:rPr lang="pt-PT" smtClean="0"/>
              <a:t> </a:t>
            </a:r>
            <a:r>
              <a:rPr lang="pt-PT" sz="2600" smtClean="0"/>
              <a:t>– abertura e 		                             					     permeabilização</a:t>
            </a:r>
          </a:p>
          <a:p>
            <a:pPr eaLnBrk="1" hangingPunct="1">
              <a:lnSpc>
                <a:spcPct val="90000"/>
              </a:lnSpc>
            </a:pPr>
            <a:endParaRPr lang="pt-PT" sz="2400" smtClean="0"/>
          </a:p>
          <a:p>
            <a:pPr eaLnBrk="1" hangingPunct="1">
              <a:lnSpc>
                <a:spcPct val="90000"/>
              </a:lnSpc>
            </a:pPr>
            <a:r>
              <a:rPr lang="pt-PT" sz="2400" smtClean="0"/>
              <a:t>		</a:t>
            </a:r>
            <a:r>
              <a:rPr lang="pt-PT" sz="2600" smtClean="0">
                <a:solidFill>
                  <a:schemeClr val="hlink"/>
                </a:solidFill>
              </a:rPr>
              <a:t>B – B</a:t>
            </a:r>
            <a:r>
              <a:rPr lang="pt-PT" sz="2600" smtClean="0"/>
              <a:t>REATHING – </a:t>
            </a:r>
            <a:r>
              <a:rPr lang="pt-PT" sz="2600" smtClean="0">
                <a:solidFill>
                  <a:schemeClr val="folHlink"/>
                </a:solidFill>
              </a:rPr>
              <a:t>respiração</a:t>
            </a:r>
            <a:r>
              <a:rPr lang="pt-PT" sz="2600" smtClean="0"/>
              <a:t> – ventilação  							    artificial</a:t>
            </a:r>
          </a:p>
          <a:p>
            <a:pPr eaLnBrk="1" hangingPunct="1">
              <a:lnSpc>
                <a:spcPct val="90000"/>
              </a:lnSpc>
            </a:pPr>
            <a:endParaRPr lang="pt-PT" smtClean="0"/>
          </a:p>
          <a:p>
            <a:pPr eaLnBrk="1" hangingPunct="1">
              <a:lnSpc>
                <a:spcPct val="90000"/>
              </a:lnSpc>
            </a:pPr>
            <a:r>
              <a:rPr lang="pt-PT" sz="2400" smtClean="0"/>
              <a:t>		</a:t>
            </a:r>
            <a:r>
              <a:rPr lang="pt-PT" sz="2600" smtClean="0">
                <a:solidFill>
                  <a:schemeClr val="hlink"/>
                </a:solidFill>
              </a:rPr>
              <a:t>C – C</a:t>
            </a:r>
            <a:r>
              <a:rPr lang="pt-PT" sz="2600" smtClean="0"/>
              <a:t>IRCULATION – </a:t>
            </a:r>
            <a:r>
              <a:rPr lang="pt-PT" sz="2600" smtClean="0">
                <a:solidFill>
                  <a:schemeClr val="folHlink"/>
                </a:solidFill>
              </a:rPr>
              <a:t>circulação</a:t>
            </a:r>
            <a:r>
              <a:rPr lang="pt-PT" sz="2600" smtClean="0"/>
              <a:t> – compressões 						      torácicas</a:t>
            </a:r>
            <a:endParaRPr lang="en-GB" sz="26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692150"/>
            <a:ext cx="8229600" cy="3816350"/>
          </a:xfrm>
        </p:spPr>
        <p:txBody>
          <a:bodyPr/>
          <a:lstStyle/>
          <a:p>
            <a:pPr eaLnBrk="1" hangingPunct="1"/>
            <a:r>
              <a:rPr lang="pt-PT" dirty="0" smtClean="0">
                <a:solidFill>
                  <a:schemeClr val="hlink"/>
                </a:solidFill>
              </a:rPr>
              <a:t>Avaliação</a:t>
            </a:r>
          </a:p>
          <a:p>
            <a:pPr eaLnBrk="1" hangingPunct="1"/>
            <a:endParaRPr lang="pt-PT" dirty="0" smtClean="0">
              <a:solidFill>
                <a:schemeClr val="hlink"/>
              </a:solidFill>
            </a:endParaRPr>
          </a:p>
          <a:p>
            <a:pPr eaLnBrk="1" hangingPunct="1"/>
            <a:endParaRPr lang="pt-PT" sz="2400" dirty="0" smtClean="0">
              <a:solidFill>
                <a:srgbClr val="FF9933"/>
              </a:solidFill>
              <a:latin typeface="Bookman Old Style" pitchFamily="18" charset="0"/>
            </a:endParaRPr>
          </a:p>
          <a:p>
            <a:pPr lvl="1" eaLnBrk="1" hangingPunct="1"/>
            <a:r>
              <a:rPr lang="pt-PT" sz="2600" dirty="0" smtClean="0">
                <a:sym typeface="Wingdings 3" pitchFamily="18" charset="2"/>
              </a:rPr>
              <a:t>Verificar as </a:t>
            </a:r>
            <a:r>
              <a:rPr lang="pt-PT" sz="2600" dirty="0" smtClean="0">
                <a:solidFill>
                  <a:srgbClr val="FF0000"/>
                </a:solidFill>
                <a:sym typeface="Wingdings 3" pitchFamily="18" charset="2"/>
              </a:rPr>
              <a:t>condições de segurança </a:t>
            </a:r>
            <a:r>
              <a:rPr lang="pt-PT" sz="2600" dirty="0" smtClean="0">
                <a:sym typeface="Wingdings 3" pitchFamily="18" charset="2"/>
              </a:rPr>
              <a:t>do reanimador e</a:t>
            </a:r>
          </a:p>
          <a:p>
            <a:pPr lvl="1" eaLnBrk="1" hangingPunct="1">
              <a:buNone/>
            </a:pPr>
            <a:endParaRPr lang="pt-PT" sz="2600" dirty="0" smtClean="0">
              <a:sym typeface="Wingdings 3" pitchFamily="18" charset="2"/>
            </a:endParaRPr>
          </a:p>
          <a:p>
            <a:pPr lvl="1" eaLnBrk="1" hangingPunct="1">
              <a:buNone/>
            </a:pPr>
            <a:r>
              <a:rPr lang="pt-PT" sz="2600" dirty="0" smtClean="0">
                <a:sym typeface="Wingdings 3" pitchFamily="18" charset="2"/>
              </a:rPr>
              <a:t> da vítima. Devem ser evitados perigos acrescidos.</a:t>
            </a:r>
          </a:p>
          <a:p>
            <a:pPr eaLnBrk="1" hangingPunct="1"/>
            <a:endParaRPr lang="pt-PT" sz="2600" dirty="0" smtClean="0">
              <a:latin typeface="Bookman Old Style" pitchFamily="18" charset="0"/>
              <a:sym typeface="Wingdings 3" pitchFamily="18" charset="2"/>
            </a:endParaRPr>
          </a:p>
          <a:p>
            <a:pPr eaLnBrk="1" hangingPunct="1"/>
            <a:endParaRPr lang="en-GB" sz="2600" dirty="0" smtClean="0">
              <a:solidFill>
                <a:schemeClr val="hlink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333375"/>
            <a:ext cx="8540750" cy="576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smtClean="0">
                <a:solidFill>
                  <a:schemeClr val="hlink"/>
                </a:solidFill>
              </a:rPr>
              <a:t>Avaliação da Vítima</a:t>
            </a:r>
          </a:p>
          <a:p>
            <a:pPr eaLnBrk="1" hangingPunct="1">
              <a:lnSpc>
                <a:spcPct val="90000"/>
              </a:lnSpc>
            </a:pPr>
            <a:r>
              <a:rPr lang="pt-PT" sz="2000" smtClean="0">
                <a:latin typeface="Bookman Old Style" pitchFamily="18" charset="0"/>
              </a:rPr>
              <a:t>	</a:t>
            </a:r>
            <a:r>
              <a:rPr lang="pt-PT" sz="2600" smtClean="0"/>
              <a:t>Verificar se a vítima responde (Consciente/Inconsciente)</a:t>
            </a:r>
            <a:endParaRPr lang="en-GB" sz="2600" smtClean="0">
              <a:latin typeface="Bookman Old Style" pitchFamily="18" charset="0"/>
            </a:endParaRPr>
          </a:p>
        </p:txBody>
      </p:sp>
      <p:pic>
        <p:nvPicPr>
          <p:cNvPr id="14341" name="Picture 5" descr="Chamar 1 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2028825"/>
            <a:ext cx="3522663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30213" y="4724400"/>
            <a:ext cx="7958137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altLang="pt-PT" sz="2600" dirty="0">
                <a:solidFill>
                  <a:schemeClr val="folHlink"/>
                </a:solidFill>
                <a:latin typeface="Tahoma" pitchFamily="34" charset="0"/>
              </a:rPr>
              <a:t>CUIDADO</a:t>
            </a:r>
            <a:r>
              <a:rPr lang="pt-PT" altLang="pt-PT" sz="2600" dirty="0">
                <a:latin typeface="Tahoma" pitchFamily="34" charset="0"/>
              </a:rPr>
              <a:t> para não agravar nenhuma lesão principalmente de coluna </a:t>
            </a:r>
            <a:r>
              <a:rPr lang="pt-PT" altLang="pt-PT" sz="2600" dirty="0" smtClean="0">
                <a:latin typeface="Tahoma" pitchFamily="34" charset="0"/>
              </a:rPr>
              <a:t>cervical nas vítimas de afogamento temos de considerar  sempre TVM</a:t>
            </a:r>
            <a:endParaRPr lang="en-GB" altLang="pt-PT" sz="2600" dirty="0">
              <a:latin typeface="Tahom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620713"/>
            <a:ext cx="8540750" cy="3600450"/>
          </a:xfrm>
        </p:spPr>
        <p:txBody>
          <a:bodyPr>
            <a:normAutofit lnSpcReduction="10000"/>
          </a:bodyPr>
          <a:lstStyle/>
          <a:p>
            <a:pPr algn="ctr" eaLnBrk="1" hangingPunct="1"/>
            <a:endParaRPr lang="pt-PT" sz="2400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algn="ctr" eaLnBrk="1" hangingPunct="1"/>
            <a:endParaRPr lang="pt-PT" sz="2400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algn="ctr" eaLnBrk="1" hangingPunct="1"/>
            <a:endParaRPr lang="pt-PT" sz="2400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algn="just" eaLnBrk="1" hangingPunct="1"/>
            <a:r>
              <a:rPr lang="pt-PT" dirty="0" smtClean="0">
                <a:solidFill>
                  <a:schemeClr val="folHlink"/>
                </a:solidFill>
                <a:sym typeface="Wingdings 3" pitchFamily="18" charset="2"/>
              </a:rPr>
              <a:t>Se a vítima se move ou verbaliza</a:t>
            </a:r>
            <a:r>
              <a:rPr lang="pt-PT" dirty="0" smtClean="0">
                <a:sym typeface="Wingdings 3" pitchFamily="18" charset="2"/>
              </a:rPr>
              <a:t> </a:t>
            </a:r>
            <a:r>
              <a:rPr lang="pt-PT" sz="2600" dirty="0" smtClean="0">
                <a:sym typeface="Wingdings 3" pitchFamily="18" charset="2"/>
              </a:rPr>
              <a:t>– deixá-la na</a:t>
            </a:r>
          </a:p>
          <a:p>
            <a:pPr algn="just" eaLnBrk="1" hangingPunct="1"/>
            <a:endParaRPr lang="pt-PT" sz="2600" dirty="0" smtClean="0">
              <a:sym typeface="Wingdings 3" pitchFamily="18" charset="2"/>
            </a:endParaRPr>
          </a:p>
          <a:p>
            <a:pPr algn="just" eaLnBrk="1" hangingPunct="1"/>
            <a:r>
              <a:rPr lang="pt-PT" sz="2600" dirty="0" smtClean="0">
                <a:sym typeface="Wingdings 3" pitchFamily="18" charset="2"/>
              </a:rPr>
              <a:t> posição em que se encontra desde que tal não represente</a:t>
            </a:r>
          </a:p>
          <a:p>
            <a:pPr algn="just" eaLnBrk="1" hangingPunct="1"/>
            <a:endParaRPr lang="pt-PT" sz="2600" dirty="0" smtClean="0">
              <a:sym typeface="Wingdings 3" pitchFamily="18" charset="2"/>
            </a:endParaRPr>
          </a:p>
          <a:p>
            <a:pPr algn="just" eaLnBrk="1" hangingPunct="1"/>
            <a:r>
              <a:rPr lang="pt-PT" sz="2600" dirty="0" smtClean="0">
                <a:sym typeface="Wingdings 3" pitchFamily="18" charset="2"/>
              </a:rPr>
              <a:t> perigo acrescido. </a:t>
            </a:r>
          </a:p>
          <a:p>
            <a:pPr algn="ctr" eaLnBrk="1" hangingPunct="1"/>
            <a:endParaRPr lang="en-GB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260350"/>
            <a:ext cx="5349875" cy="4968875"/>
          </a:xfrm>
        </p:spPr>
        <p:txBody>
          <a:bodyPr>
            <a:normAutofit lnSpcReduction="10000"/>
          </a:bodyPr>
          <a:lstStyle/>
          <a:p>
            <a:pPr marL="0" indent="0" algn="ctr" eaLnBrk="1" hangingPunct="1"/>
            <a:r>
              <a:rPr lang="pt-PT" sz="2700" dirty="0" smtClean="0">
                <a:solidFill>
                  <a:srgbClr val="FF9933"/>
                </a:solidFill>
                <a:sym typeface="Wingdings 3" pitchFamily="18" charset="2"/>
              </a:rPr>
              <a:t> </a:t>
            </a:r>
            <a:r>
              <a:rPr lang="pt-PT" dirty="0" smtClean="0">
                <a:solidFill>
                  <a:schemeClr val="folHlink"/>
                </a:solidFill>
                <a:sym typeface="Wingdings 3" pitchFamily="18" charset="2"/>
              </a:rPr>
              <a:t>Se a vítima não responde</a:t>
            </a:r>
          </a:p>
          <a:p>
            <a:pPr marL="0" indent="0" algn="just" eaLnBrk="1" hangingPunct="1"/>
            <a:r>
              <a:rPr lang="pt-PT" sz="2000" dirty="0" smtClean="0">
                <a:solidFill>
                  <a:schemeClr val="hlink"/>
                </a:solidFill>
                <a:sym typeface="Wingdings 3" pitchFamily="18" charset="2"/>
              </a:rPr>
              <a:t>		</a:t>
            </a:r>
          </a:p>
          <a:p>
            <a:pPr marL="0" indent="0" algn="just" eaLnBrk="1" hangingPunct="1"/>
            <a:r>
              <a:rPr lang="pt-PT" sz="2600" dirty="0" smtClean="0">
                <a:sym typeface="Wingdings 3" pitchFamily="18" charset="2"/>
              </a:rPr>
              <a:t>Pedir ajuda - gritar se necessário</a:t>
            </a:r>
          </a:p>
          <a:p>
            <a:pPr marL="0" indent="0" algn="just" eaLnBrk="1" hangingPunct="1"/>
            <a:r>
              <a:rPr lang="pt-PT" sz="2600" dirty="0" smtClean="0">
                <a:solidFill>
                  <a:schemeClr val="accent2"/>
                </a:solidFill>
                <a:sym typeface="Wingdings 3" pitchFamily="18" charset="2"/>
              </a:rPr>
              <a:t>(“AJUDEM-ME TENHO UMA VÍTIMA</a:t>
            </a:r>
          </a:p>
          <a:p>
            <a:pPr marL="0" indent="0" algn="just" eaLnBrk="1" hangingPunct="1"/>
            <a:r>
              <a:rPr lang="pt-PT" sz="2600" dirty="0" smtClean="0">
                <a:solidFill>
                  <a:schemeClr val="accent2"/>
                </a:solidFill>
                <a:sym typeface="Wingdings 3" pitchFamily="18" charset="2"/>
              </a:rPr>
              <a:t> INCONSCIENTE”)</a:t>
            </a:r>
            <a:endParaRPr lang="pt-PT" sz="2400" dirty="0" smtClean="0">
              <a:sym typeface="Wingdings 3" pitchFamily="18" charset="2"/>
            </a:endParaRPr>
          </a:p>
          <a:p>
            <a:pPr marL="0" indent="0" algn="just" eaLnBrk="1" hangingPunct="1"/>
            <a:r>
              <a:rPr lang="pt-PT" sz="2400" dirty="0" smtClean="0">
                <a:sym typeface="Wingdings 3" pitchFamily="18" charset="2"/>
              </a:rPr>
              <a:t>			  </a:t>
            </a:r>
            <a:r>
              <a:rPr lang="pt-PT" sz="2600" dirty="0" smtClean="0">
                <a:sym typeface="Wingdings 3" pitchFamily="18" charset="2"/>
              </a:rPr>
              <a:t> </a:t>
            </a:r>
          </a:p>
          <a:p>
            <a:pPr marL="0" indent="0" algn="just" eaLnBrk="1" hangingPunct="1"/>
            <a:r>
              <a:rPr lang="pt-PT" sz="2600" dirty="0" smtClean="0">
                <a:solidFill>
                  <a:schemeClr val="hlink"/>
                </a:solidFill>
                <a:sym typeface="Wingdings 3" pitchFamily="18" charset="2"/>
              </a:rPr>
              <a:t>MAS</a:t>
            </a:r>
          </a:p>
          <a:p>
            <a:pPr marL="0" indent="0" algn="just" eaLnBrk="1" hangingPunct="1"/>
            <a:endParaRPr lang="pt-PT" dirty="0" smtClean="0">
              <a:solidFill>
                <a:schemeClr val="hlink"/>
              </a:solidFill>
              <a:sym typeface="Wingdings 3" pitchFamily="18" charset="2"/>
            </a:endParaRPr>
          </a:p>
          <a:p>
            <a:pPr marL="0" indent="0" algn="just" eaLnBrk="1" hangingPunct="1"/>
            <a:r>
              <a:rPr lang="pt-PT" sz="2600" u="sng" dirty="0" smtClean="0">
                <a:solidFill>
                  <a:schemeClr val="accent2"/>
                </a:solidFill>
                <a:sym typeface="Wingdings 3" pitchFamily="18" charset="2"/>
              </a:rPr>
              <a:t>NÃO ABANDONAR</a:t>
            </a:r>
            <a:r>
              <a:rPr lang="pt-PT" sz="2600" dirty="0" smtClean="0">
                <a:solidFill>
                  <a:schemeClr val="tx2"/>
                </a:solidFill>
                <a:sym typeface="Wingdings 3" pitchFamily="18" charset="2"/>
              </a:rPr>
              <a:t> A VÍTIMA         	</a:t>
            </a:r>
          </a:p>
          <a:p>
            <a:pPr marL="0" indent="0" algn="just" eaLnBrk="1" hangingPunct="1"/>
            <a:r>
              <a:rPr lang="pt-PT" sz="2600" dirty="0" smtClean="0">
                <a:solidFill>
                  <a:schemeClr val="tx2"/>
                </a:solidFill>
                <a:sym typeface="Wingdings 3" pitchFamily="18" charset="2"/>
              </a:rPr>
              <a:t>NESTE MOMENTO</a:t>
            </a:r>
          </a:p>
          <a:p>
            <a:pPr marL="0" indent="0" algn="just" eaLnBrk="1" hangingPunct="1"/>
            <a:endParaRPr lang="en-GB" dirty="0" smtClean="0">
              <a:solidFill>
                <a:schemeClr val="tx2"/>
              </a:solidFill>
            </a:endParaRPr>
          </a:p>
        </p:txBody>
      </p:sp>
      <p:pic>
        <p:nvPicPr>
          <p:cNvPr id="18441" name="Picture 9" descr="ERC Guidlines 2005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1863" y="2205038"/>
            <a:ext cx="2536825" cy="2205037"/>
          </a:xfr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95288" y="476250"/>
            <a:ext cx="8331200" cy="1295400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lnSpc>
                <a:spcPct val="90000"/>
              </a:lnSpc>
            </a:pPr>
            <a:r>
              <a:rPr lang="pt-PT" smtClean="0">
                <a:solidFill>
                  <a:schemeClr val="accent2"/>
                </a:solidFill>
              </a:rPr>
              <a:t>NOS TRAUMATIZADOS</a:t>
            </a:r>
            <a:r>
              <a:rPr lang="pt-PT" smtClean="0">
                <a:solidFill>
                  <a:schemeClr val="hlink"/>
                </a:solidFill>
              </a:rPr>
              <a:t> </a:t>
            </a:r>
            <a:endParaRPr lang="pt-PT" sz="2600" smtClean="0">
              <a:solidFill>
                <a:schemeClr val="hlink"/>
              </a:solidFill>
            </a:endParaRPr>
          </a:p>
          <a:p>
            <a:pPr marL="0" indent="0" algn="ctr" eaLnBrk="1" hangingPunct="1">
              <a:lnSpc>
                <a:spcPct val="90000"/>
              </a:lnSpc>
            </a:pPr>
            <a:r>
              <a:rPr lang="pt-PT" sz="2600" smtClean="0">
                <a:solidFill>
                  <a:schemeClr val="hlink"/>
                </a:solidFill>
              </a:rPr>
              <a:t>com suspeita de lesão</a:t>
            </a:r>
            <a:r>
              <a:rPr lang="pt-PT" smtClean="0">
                <a:solidFill>
                  <a:schemeClr val="hlink"/>
                </a:solidFill>
              </a:rPr>
              <a:t>  </a:t>
            </a:r>
            <a:r>
              <a:rPr lang="pt-PT" sz="2600" smtClean="0">
                <a:solidFill>
                  <a:schemeClr val="hlink"/>
                </a:solidFill>
              </a:rPr>
              <a:t>de coluna cervical</a:t>
            </a:r>
            <a:endParaRPr lang="pt-PT" sz="2600" smtClean="0">
              <a:solidFill>
                <a:schemeClr val="tx2"/>
              </a:solidFill>
              <a:latin typeface="Bookman Old Style" pitchFamily="18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pt-PT" sz="1600" smtClean="0">
                <a:solidFill>
                  <a:schemeClr val="tx2"/>
                </a:solidFill>
                <a:latin typeface="Bookman Old Style" pitchFamily="18" charset="0"/>
              </a:rPr>
              <a:t>					</a:t>
            </a:r>
            <a:endParaRPr lang="en-GB" sz="1600" smtClean="0">
              <a:latin typeface="Bookman Old Style" pitchFamily="18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572000" y="1916113"/>
            <a:ext cx="3733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altLang="pt-PT" sz="2400">
                <a:latin typeface="Tahoma" pitchFamily="34" charset="0"/>
              </a:rPr>
              <a:t>Fazer uma protusão do queixo sem mobilizar nem flectir a cabeça. </a:t>
            </a:r>
            <a:endParaRPr lang="en-GB" altLang="pt-PT" sz="2400">
              <a:latin typeface="Tahoma" pitchFamily="34" charset="0"/>
            </a:endParaRPr>
          </a:p>
        </p:txBody>
      </p:sp>
      <p:pic>
        <p:nvPicPr>
          <p:cNvPr id="20499" name="Picture 19" descr="ERC Guidelines 2005 2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205038"/>
            <a:ext cx="4194175" cy="3019425"/>
          </a:xfrm>
          <a:noFill/>
        </p:spPr>
      </p:pic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4572000" y="3429000"/>
            <a:ext cx="41767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altLang="pt-PT" sz="2400" dirty="0">
                <a:solidFill>
                  <a:schemeClr val="tx2"/>
                </a:solidFill>
                <a:latin typeface="Tahoma" pitchFamily="34" charset="0"/>
              </a:rPr>
              <a:t>Extensão da cabeça </a:t>
            </a:r>
            <a:endParaRPr lang="pt-PT" altLang="pt-PT" sz="2400" dirty="0">
              <a:solidFill>
                <a:schemeClr val="folHlink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pt-PT" altLang="pt-PT" sz="2400" dirty="0" err="1">
                <a:solidFill>
                  <a:schemeClr val="tx2"/>
                </a:solidFill>
                <a:latin typeface="Tahoma" pitchFamily="34" charset="0"/>
              </a:rPr>
              <a:t>Sub-luxação</a:t>
            </a:r>
            <a:r>
              <a:rPr lang="pt-PT" altLang="pt-PT" sz="2400" dirty="0">
                <a:solidFill>
                  <a:schemeClr val="tx2"/>
                </a:solidFill>
                <a:latin typeface="Tahoma" pitchFamily="34" charset="0"/>
              </a:rPr>
              <a:t> da mandíbula </a:t>
            </a:r>
            <a:endParaRPr lang="pt-PT" altLang="pt-PT" sz="2400" dirty="0">
              <a:solidFill>
                <a:schemeClr val="folHlink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620713"/>
            <a:ext cx="8540750" cy="4608512"/>
          </a:xfrm>
        </p:spPr>
        <p:txBody>
          <a:bodyPr/>
          <a:lstStyle/>
          <a:p>
            <a:pPr eaLnBrk="1" hangingPunct="1"/>
            <a:r>
              <a:rPr lang="pt-PT" smtClean="0">
                <a:solidFill>
                  <a:schemeClr val="hlink"/>
                </a:solidFill>
              </a:rPr>
              <a:t>Efectuada a abertura da via aérea:</a:t>
            </a:r>
          </a:p>
          <a:p>
            <a:pPr eaLnBrk="1" hangingPunct="1"/>
            <a:endParaRPr lang="pt-PT" smtClean="0">
              <a:solidFill>
                <a:schemeClr val="hlink"/>
              </a:solidFill>
            </a:endParaRPr>
          </a:p>
          <a:p>
            <a:pPr eaLnBrk="1" hangingPunct="1"/>
            <a:endParaRPr lang="pt-PT" smtClean="0">
              <a:solidFill>
                <a:schemeClr val="hlink"/>
              </a:solidFill>
            </a:endParaRPr>
          </a:p>
          <a:p>
            <a:pPr lvl="1" eaLnBrk="1" hangingPunct="1"/>
            <a:r>
              <a:rPr lang="pt-PT" smtClean="0">
                <a:sym typeface="Wingdings 3" pitchFamily="18" charset="2"/>
              </a:rPr>
              <a:t>Manter via aérea permeável;</a:t>
            </a:r>
          </a:p>
          <a:p>
            <a:pPr lvl="1" eaLnBrk="1" hangingPunct="1"/>
            <a:endParaRPr lang="pt-PT" smtClean="0">
              <a:sym typeface="Wingdings 3" pitchFamily="18" charset="2"/>
            </a:endParaRPr>
          </a:p>
          <a:p>
            <a:pPr lvl="1" eaLnBrk="1" hangingPunct="1"/>
            <a:endParaRPr lang="pt-PT" smtClean="0">
              <a:sym typeface="Wingdings 3" pitchFamily="18" charset="2"/>
            </a:endParaRPr>
          </a:p>
          <a:p>
            <a:pPr lvl="1" eaLnBrk="1" hangingPunct="1"/>
            <a:r>
              <a:rPr lang="pt-PT" smtClean="0"/>
              <a:t>Avaliar se existe ventilação espontânea.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10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https://sites.google.com/site/semprepreocupadoscomasaude/_/rsrc/1234552117826/sistema-integrado-de-emergencia-medica-siem/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712968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356100" y="549275"/>
            <a:ext cx="4067175" cy="647700"/>
          </a:xfrm>
        </p:spPr>
        <p:txBody>
          <a:bodyPr>
            <a:normAutofit fontScale="92500" lnSpcReduction="20000"/>
          </a:bodyPr>
          <a:lstStyle/>
          <a:p>
            <a:pPr marL="0" indent="0" algn="ctr" eaLnBrk="1" hangingPunct="1">
              <a:lnSpc>
                <a:spcPct val="80000"/>
              </a:lnSpc>
            </a:pPr>
            <a:r>
              <a:rPr lang="pt-PT" sz="2600" smtClean="0">
                <a:solidFill>
                  <a:schemeClr val="folHlink"/>
                </a:solidFill>
              </a:rPr>
              <a:t>B –</a:t>
            </a:r>
            <a:r>
              <a:rPr lang="pt-PT" sz="2400" smtClean="0">
                <a:solidFill>
                  <a:schemeClr val="hlink"/>
                </a:solidFill>
              </a:rPr>
              <a:t> Ventilação</a:t>
            </a:r>
            <a:endParaRPr lang="pt-PT" sz="2400" smtClean="0">
              <a:latin typeface="Bookman Old Style" pitchFamily="18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pt-PT" sz="1400" smtClean="0">
                <a:latin typeface="Bookman Old Style" pitchFamily="18" charset="0"/>
              </a:rPr>
              <a:t>					</a:t>
            </a:r>
            <a:endParaRPr lang="en-GB" sz="1400" smtClean="0">
              <a:latin typeface="Bookman Old Style" pitchFamily="18" charset="0"/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4427538" y="2276475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altLang="pt-PT" sz="2400" b="1">
                <a:solidFill>
                  <a:schemeClr val="hlink"/>
                </a:solidFill>
                <a:latin typeface="Tahoma" pitchFamily="34" charset="0"/>
              </a:rPr>
              <a:t>V</a:t>
            </a:r>
            <a:r>
              <a:rPr lang="pt-PT" altLang="pt-PT" sz="2400" b="1">
                <a:latin typeface="Tahoma" pitchFamily="34" charset="0"/>
              </a:rPr>
              <a:t>ER </a:t>
            </a:r>
            <a:r>
              <a:rPr lang="pt-PT" altLang="pt-PT" sz="2400">
                <a:latin typeface="Tahoma" pitchFamily="34" charset="0"/>
              </a:rPr>
              <a:t>movimentos do tórax</a:t>
            </a:r>
            <a:endParaRPr lang="en-GB" altLang="pt-PT" sz="2400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4356100" y="3068638"/>
            <a:ext cx="44958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altLang="pt-PT" sz="2600" b="1">
                <a:solidFill>
                  <a:schemeClr val="hlink"/>
                </a:solidFill>
                <a:latin typeface="Tahoma" pitchFamily="34" charset="0"/>
              </a:rPr>
              <a:t>O</a:t>
            </a:r>
            <a:r>
              <a:rPr lang="pt-PT" altLang="pt-PT" sz="2600" b="1">
                <a:latin typeface="Tahoma" pitchFamily="34" charset="0"/>
              </a:rPr>
              <a:t>UVIR </a:t>
            </a:r>
            <a:r>
              <a:rPr lang="pt-PT" altLang="pt-PT" sz="2600">
                <a:latin typeface="Tahoma" pitchFamily="34" charset="0"/>
              </a:rPr>
              <a:t>se existem ruídos de saída de ar pela boca ou nariz.</a:t>
            </a:r>
            <a:endParaRPr lang="en-GB" altLang="pt-PT" sz="2600" b="1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4427538" y="4365625"/>
            <a:ext cx="41830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altLang="pt-PT" sz="2600" b="1">
                <a:solidFill>
                  <a:schemeClr val="hlink"/>
                </a:solidFill>
                <a:latin typeface="Tahoma" pitchFamily="34" charset="0"/>
              </a:rPr>
              <a:t>S</a:t>
            </a:r>
            <a:r>
              <a:rPr lang="pt-PT" altLang="pt-PT" sz="2600" b="1">
                <a:latin typeface="Tahoma" pitchFamily="34" charset="0"/>
              </a:rPr>
              <a:t>ENTIR </a:t>
            </a:r>
            <a:r>
              <a:rPr lang="pt-PT" altLang="pt-PT" sz="2600">
                <a:latin typeface="Tahoma" pitchFamily="34" charset="0"/>
              </a:rPr>
              <a:t>o ar na face</a:t>
            </a:r>
            <a:endParaRPr lang="en-GB" altLang="pt-PT" sz="2600" b="1">
              <a:solidFill>
                <a:schemeClr val="hlink"/>
              </a:solidFill>
              <a:latin typeface="Tahoma" pitchFamily="34" charset="0"/>
            </a:endParaRPr>
          </a:p>
        </p:txBody>
      </p:sp>
      <p:pic>
        <p:nvPicPr>
          <p:cNvPr id="21527" name="Picture 23" descr="vos 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557338"/>
            <a:ext cx="3840162" cy="3608387"/>
          </a:xfrm>
          <a:noFill/>
        </p:spPr>
      </p:pic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4643438" y="1412875"/>
            <a:ext cx="4249737" cy="4984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altLang="pt-PT" sz="2600" dirty="0">
                <a:solidFill>
                  <a:srgbClr val="FFFF00"/>
                </a:solidFill>
                <a:latin typeface="Tahoma" pitchFamily="34" charset="0"/>
              </a:rPr>
              <a:t>DURANTE 10 SEGUNDOS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692150"/>
            <a:ext cx="8540750" cy="4824413"/>
          </a:xfrm>
        </p:spPr>
        <p:txBody>
          <a:bodyPr/>
          <a:lstStyle/>
          <a:p>
            <a:pPr algn="ctr" eaLnBrk="1" hangingPunct="1"/>
            <a:r>
              <a:rPr lang="pt-PT" sz="3000" dirty="0" smtClean="0">
                <a:solidFill>
                  <a:schemeClr val="hlink"/>
                </a:solidFill>
              </a:rPr>
              <a:t>SE A VÍTIMA VENTILA:</a:t>
            </a:r>
          </a:p>
          <a:p>
            <a:pPr eaLnBrk="1" hangingPunct="1"/>
            <a:endParaRPr lang="pt-PT" dirty="0" smtClean="0">
              <a:solidFill>
                <a:schemeClr val="hlink"/>
              </a:solidFill>
              <a:latin typeface="Bookman Old Style" pitchFamily="18" charset="0"/>
            </a:endParaRPr>
          </a:p>
          <a:p>
            <a:pPr eaLnBrk="1" hangingPunct="1"/>
            <a:endParaRPr lang="pt-PT" sz="2000" dirty="0" smtClean="0">
              <a:latin typeface="Bookman Old Style" pitchFamily="18" charset="0"/>
            </a:endParaRPr>
          </a:p>
          <a:p>
            <a:pPr lvl="1" eaLnBrk="1" hangingPunct="1"/>
            <a:r>
              <a:rPr lang="pt-PT" sz="2600" dirty="0" smtClean="0">
                <a:sym typeface="Wingdings 3" pitchFamily="18" charset="2"/>
              </a:rPr>
              <a:t>Verificar se a ventilação é eficaz;</a:t>
            </a:r>
          </a:p>
          <a:p>
            <a:pPr eaLnBrk="1" hangingPunct="1"/>
            <a:endParaRPr lang="pt-PT" sz="2600" dirty="0" smtClean="0">
              <a:sym typeface="Wingdings 3" pitchFamily="18" charset="2"/>
            </a:endParaRPr>
          </a:p>
          <a:p>
            <a:pPr eaLnBrk="1" hangingPunct="1"/>
            <a:endParaRPr lang="pt-PT" dirty="0" smtClean="0">
              <a:sym typeface="Wingdings 3" pitchFamily="18" charset="2"/>
            </a:endParaRPr>
          </a:p>
          <a:p>
            <a:pPr lvl="1" eaLnBrk="1" hangingPunct="1"/>
            <a:r>
              <a:rPr lang="pt-PT" sz="2600" dirty="0" smtClean="0">
                <a:sym typeface="Wingdings 3" pitchFamily="18" charset="2"/>
              </a:rPr>
              <a:t>Colocar a vítima em </a:t>
            </a:r>
            <a:r>
              <a:rPr lang="pt-PT" sz="2600" dirty="0" smtClean="0">
                <a:solidFill>
                  <a:srgbClr val="FF0000"/>
                </a:solidFill>
                <a:sym typeface="Wingdings 3" pitchFamily="18" charset="2"/>
              </a:rPr>
              <a:t>Posição Lateral de Segurança se não estamos perante uma situação de trauma.</a:t>
            </a:r>
            <a:endParaRPr lang="en-GB" sz="2600" dirty="0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908050"/>
            <a:ext cx="8153400" cy="4897438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GB" sz="3000" dirty="0" smtClean="0">
                <a:solidFill>
                  <a:schemeClr val="hlink"/>
                </a:solidFill>
              </a:rPr>
              <a:t>SE A VÍTIMA </a:t>
            </a:r>
            <a:r>
              <a:rPr lang="en-GB" sz="6000" dirty="0" smtClean="0">
                <a:solidFill>
                  <a:schemeClr val="folHlink"/>
                </a:solidFill>
              </a:rPr>
              <a:t>NÃO</a:t>
            </a:r>
            <a:r>
              <a:rPr lang="en-GB" sz="3000" dirty="0" smtClean="0">
                <a:solidFill>
                  <a:schemeClr val="hlink"/>
                </a:solidFill>
              </a:rPr>
              <a:t> RESPIRA</a:t>
            </a:r>
          </a:p>
          <a:p>
            <a:pPr eaLnBrk="1" hangingPunct="1">
              <a:lnSpc>
                <a:spcPct val="90000"/>
              </a:lnSpc>
            </a:pPr>
            <a:r>
              <a:rPr lang="pt-PT" sz="5200" i="1" u="sng" dirty="0" smtClean="0">
                <a:solidFill>
                  <a:srgbClr val="FF0000"/>
                </a:solidFill>
              </a:rPr>
              <a:t>ALERTA</a:t>
            </a:r>
          </a:p>
          <a:p>
            <a:pPr eaLnBrk="1" hangingPunct="1">
              <a:lnSpc>
                <a:spcPct val="90000"/>
              </a:lnSpc>
            </a:pPr>
            <a:r>
              <a:rPr lang="pt-PT" dirty="0" smtClean="0">
                <a:solidFill>
                  <a:srgbClr val="FF9933"/>
                </a:solidFill>
              </a:rPr>
              <a:t> </a:t>
            </a:r>
            <a:r>
              <a:rPr lang="pt-PT" dirty="0" smtClean="0"/>
              <a:t>Ligar número europeu de socorro 112;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pt-PT" dirty="0" smtClean="0">
              <a:solidFill>
                <a:srgbClr val="FF9933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pt-PT" sz="2600" dirty="0" smtClean="0">
                <a:solidFill>
                  <a:schemeClr val="tx2">
                    <a:lumMod val="50000"/>
                  </a:schemeClr>
                </a:solidFill>
              </a:rPr>
              <a:t>Onde? Local onde estou...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endParaRPr lang="pt-PT" sz="26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pt-PT" sz="2600" dirty="0" smtClean="0">
                <a:solidFill>
                  <a:schemeClr val="tx2">
                    <a:lumMod val="50000"/>
                  </a:schemeClr>
                </a:solidFill>
              </a:rPr>
              <a:t>O quê? (Vitima em paragem respiratória);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endParaRPr lang="pt-PT" sz="26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pt-PT" sz="2600" dirty="0" smtClean="0">
                <a:solidFill>
                  <a:schemeClr val="tx2">
                    <a:lumMod val="50000"/>
                  </a:schemeClr>
                </a:solidFill>
              </a:rPr>
              <a:t>Quem? (Idade aparente e sexo masculino ou feminino).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4" dur="10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8" dur="10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8540750" cy="3413125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pt-PT" altLang="pt-PT" sz="3000" dirty="0" smtClean="0">
                <a:solidFill>
                  <a:schemeClr val="hlink"/>
                </a:solidFill>
              </a:rPr>
              <a:t>Situações de excepção:</a:t>
            </a:r>
          </a:p>
          <a:p>
            <a:pPr eaLnBrk="1" hangingPunct="1"/>
            <a:endParaRPr lang="pt-PT" altLang="pt-PT" sz="3000" dirty="0" smtClean="0">
              <a:solidFill>
                <a:schemeClr val="hlink"/>
              </a:solidFill>
            </a:endParaRPr>
          </a:p>
          <a:p>
            <a:pPr lvl="1" eaLnBrk="1" hangingPunct="1"/>
            <a:r>
              <a:rPr lang="pt-PT" altLang="pt-PT" dirty="0" smtClean="0">
                <a:sym typeface="Wingdings 3" pitchFamily="18" charset="2"/>
              </a:rPr>
              <a:t>Vítimas de, afogamento ou crianças com menos de 8</a:t>
            </a:r>
          </a:p>
          <a:p>
            <a:pPr lvl="1" eaLnBrk="1" hangingPunct="1"/>
            <a:endParaRPr lang="pt-PT" altLang="pt-PT" dirty="0" smtClean="0">
              <a:sym typeface="Wingdings 3" pitchFamily="18" charset="2"/>
            </a:endParaRPr>
          </a:p>
          <a:p>
            <a:pPr lvl="1" eaLnBrk="1" hangingPunct="1"/>
            <a:r>
              <a:rPr lang="pt-PT" altLang="pt-PT" dirty="0" smtClean="0">
                <a:sym typeface="Wingdings 3" pitchFamily="18" charset="2"/>
              </a:rPr>
              <a:t> anos de idade </a:t>
            </a:r>
            <a:r>
              <a:rPr lang="pt-PT" altLang="pt-PT" sz="3500" dirty="0" smtClean="0">
                <a:solidFill>
                  <a:schemeClr val="hlink"/>
                </a:solidFill>
                <a:sym typeface="Wingdings 3" pitchFamily="18" charset="2"/>
              </a:rPr>
              <a:t>deve iniciar-se ventilação durante 1 </a:t>
            </a:r>
          </a:p>
          <a:p>
            <a:pPr lvl="1" eaLnBrk="1" hangingPunct="1"/>
            <a:endParaRPr lang="pt-PT" altLang="pt-PT" sz="3500" dirty="0" smtClean="0">
              <a:solidFill>
                <a:schemeClr val="hlink"/>
              </a:solidFill>
              <a:sym typeface="Wingdings 3" pitchFamily="18" charset="2"/>
            </a:endParaRPr>
          </a:p>
          <a:p>
            <a:pPr lvl="1" eaLnBrk="1" hangingPunct="1"/>
            <a:r>
              <a:rPr lang="pt-PT" altLang="pt-PT" sz="3500" dirty="0" smtClean="0">
                <a:solidFill>
                  <a:schemeClr val="hlink"/>
                </a:solidFill>
                <a:sym typeface="Wingdings 3" pitchFamily="18" charset="2"/>
              </a:rPr>
              <a:t>minuto e só depois</a:t>
            </a:r>
            <a:r>
              <a:rPr lang="pt-PT" altLang="pt-PT" dirty="0" smtClean="0">
                <a:solidFill>
                  <a:srgbClr val="FF9933"/>
                </a:solidFill>
                <a:sym typeface="Wingdings 3" pitchFamily="18" charset="2"/>
              </a:rPr>
              <a:t> </a:t>
            </a:r>
            <a:r>
              <a:rPr lang="pt-PT" altLang="pt-PT" dirty="0" smtClean="0">
                <a:sym typeface="Wingdings 3" pitchFamily="18" charset="2"/>
              </a:rPr>
              <a:t>ir pedir ajuda. </a:t>
            </a:r>
            <a:endParaRPr lang="pt-PT" altLang="pt-PT" dirty="0" smtClean="0">
              <a:solidFill>
                <a:srgbClr val="FF9933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39750" y="692150"/>
            <a:ext cx="8135938" cy="2016125"/>
          </a:xfrm>
        </p:spPr>
        <p:txBody>
          <a:bodyPr>
            <a:normAutofit lnSpcReduction="10000"/>
          </a:bodyPr>
          <a:lstStyle/>
          <a:p>
            <a:pPr marL="0" indent="0" eaLnBrk="1" hangingPunct="1"/>
            <a:r>
              <a:rPr lang="pt-PT" altLang="pt-PT" smtClean="0">
                <a:solidFill>
                  <a:schemeClr val="tx2"/>
                </a:solidFill>
              </a:rPr>
              <a:t>Após efectuado pedido de   ajuda para o CODU:</a:t>
            </a:r>
          </a:p>
          <a:p>
            <a:pPr lvl="1" eaLnBrk="1" hangingPunct="1"/>
            <a:endParaRPr lang="pt-PT" altLang="pt-PT" sz="2600" smtClean="0">
              <a:solidFill>
                <a:schemeClr val="tx2"/>
              </a:solidFill>
            </a:endParaRPr>
          </a:p>
          <a:p>
            <a:pPr lvl="1" eaLnBrk="1" hangingPunct="1"/>
            <a:r>
              <a:rPr lang="pt-PT" altLang="pt-PT" sz="2600" smtClean="0"/>
              <a:t>Iniciar 30 compressões cardíacas</a:t>
            </a:r>
          </a:p>
        </p:txBody>
      </p:sp>
      <p:pic>
        <p:nvPicPr>
          <p:cNvPr id="31748" name="Picture 9" descr="ERC Guidelines 2005 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8538" y="2924175"/>
            <a:ext cx="4194175" cy="3009900"/>
          </a:xfr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1000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4" name="Picture 4" descr="torax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00338" y="1628775"/>
            <a:ext cx="4248150" cy="4103688"/>
          </a:xfrm>
          <a:noFill/>
        </p:spPr>
      </p:pic>
      <p:pic>
        <p:nvPicPr>
          <p:cNvPr id="158727" name="Picture 7" descr="mao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24525" y="4797425"/>
            <a:ext cx="1971675" cy="803275"/>
          </a:xfrm>
          <a:noFill/>
        </p:spPr>
      </p:pic>
      <p:pic>
        <p:nvPicPr>
          <p:cNvPr id="158734" name="Picture 14" descr="mao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3789363"/>
            <a:ext cx="1971675" cy="803275"/>
          </a:xfrm>
          <a:noFill/>
        </p:spPr>
      </p:pic>
      <p:sp>
        <p:nvSpPr>
          <p:cNvPr id="158737" name="Line 17"/>
          <p:cNvSpPr>
            <a:spLocks noChangeShapeType="1"/>
          </p:cNvSpPr>
          <p:nvPr/>
        </p:nvSpPr>
        <p:spPr bwMode="auto">
          <a:xfrm>
            <a:off x="1908175" y="4149725"/>
            <a:ext cx="5100638" cy="22225"/>
          </a:xfrm>
          <a:prstGeom prst="line">
            <a:avLst/>
          </a:prstGeom>
          <a:noFill/>
          <a:ln w="127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PT"/>
          </a:p>
        </p:txBody>
      </p:sp>
      <p:pic>
        <p:nvPicPr>
          <p:cNvPr id="158738" name="Picture 18" descr="ma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2781300"/>
            <a:ext cx="251460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39" name="Picture 19" descr="ma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4221163"/>
            <a:ext cx="19716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42" name="Text Box 22"/>
          <p:cNvSpPr txBox="1">
            <a:spLocks noChangeArrowheads="1"/>
          </p:cNvSpPr>
          <p:nvPr/>
        </p:nvSpPr>
        <p:spPr bwMode="auto">
          <a:xfrm>
            <a:off x="1476375" y="476250"/>
            <a:ext cx="6624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PT" altLang="pt-PT" sz="2400">
                <a:latin typeface="Tahoma" pitchFamily="34" charset="0"/>
              </a:rPr>
              <a:t> </a:t>
            </a:r>
            <a:r>
              <a:rPr lang="pt-PT" altLang="pt-PT" sz="2400">
                <a:solidFill>
                  <a:schemeClr val="tx2"/>
                </a:solidFill>
                <a:latin typeface="Tahoma" pitchFamily="34" charset="0"/>
              </a:rPr>
              <a:t>CORRECTO POSICIONAMENTO DAS MÃOS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8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5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37" grpId="0" animBg="1"/>
      <p:bldP spid="15874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7" name="Picture 7" descr="ERC Guidelines 2005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2276475"/>
            <a:ext cx="3886200" cy="2892425"/>
          </a:xfrm>
          <a:noFill/>
        </p:spPr>
      </p:pic>
      <p:sp>
        <p:nvSpPr>
          <p:cNvPr id="163850" name="Rectangle 10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1619250" y="1125538"/>
            <a:ext cx="6408738" cy="1149350"/>
          </a:xfrm>
        </p:spPr>
        <p:txBody>
          <a:bodyPr/>
          <a:lstStyle/>
          <a:p>
            <a:pPr marL="0" indent="0" eaLnBrk="1" hangingPunct="1"/>
            <a:r>
              <a:rPr lang="pt-PT" altLang="pt-PT" sz="4400" smtClean="0">
                <a:solidFill>
                  <a:srgbClr val="FF9933"/>
                </a:solidFill>
              </a:rPr>
              <a:t>30 COMPRESSÕES</a:t>
            </a:r>
          </a:p>
        </p:txBody>
      </p:sp>
      <p:pic>
        <p:nvPicPr>
          <p:cNvPr id="163851" name="Picture 11" descr="ERC Guidelines 2005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8263" y="2205038"/>
            <a:ext cx="2286000" cy="3257550"/>
          </a:xfr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6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4572000" y="2205038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PT" altLang="pt-PT" sz="2400">
                <a:latin typeface="Tahoma" pitchFamily="34" charset="0"/>
              </a:rPr>
              <a:t> Levantar o queixo</a:t>
            </a:r>
            <a:r>
              <a:rPr lang="pt-PT" altLang="pt-PT" sz="2400">
                <a:latin typeface="Verdana" pitchFamily="34" charset="0"/>
              </a:rPr>
              <a:t> </a:t>
            </a:r>
            <a:endParaRPr lang="en-GB" altLang="pt-PT" sz="2400">
              <a:latin typeface="Verdana" pitchFamily="34" charset="0"/>
            </a:endParaRP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4500563" y="4581525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PT" altLang="pt-PT" sz="2400">
                <a:latin typeface="Verdana" pitchFamily="34" charset="0"/>
              </a:rPr>
              <a:t> </a:t>
            </a:r>
            <a:r>
              <a:rPr lang="pt-PT" altLang="pt-PT" sz="2400">
                <a:latin typeface="Tahoma" pitchFamily="34" charset="0"/>
              </a:rPr>
              <a:t>Extensão da cabeça</a:t>
            </a:r>
            <a:endParaRPr lang="en-GB" altLang="pt-PT" sz="2400">
              <a:latin typeface="Tahoma" pitchFamily="34" charset="0"/>
            </a:endParaRP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4572000" y="2997200"/>
            <a:ext cx="41719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PT" altLang="pt-PT" sz="2400">
                <a:latin typeface="Tahoma" pitchFamily="34" charset="0"/>
              </a:rPr>
              <a:t> Ocluir o nariz apertando as asas entre o indicador e o polegar</a:t>
            </a:r>
            <a:endParaRPr lang="en-GB" altLang="pt-PT" sz="2400">
              <a:latin typeface="Tahoma" pitchFamily="34" charset="0"/>
            </a:endParaRPr>
          </a:p>
        </p:txBody>
      </p:sp>
      <p:pic>
        <p:nvPicPr>
          <p:cNvPr id="27676" name="Picture 28" descr="ERC Guidelines 2005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349500"/>
            <a:ext cx="4194175" cy="3373438"/>
          </a:xfrm>
          <a:noFill/>
        </p:spPr>
      </p:pic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1116013" y="620713"/>
            <a:ext cx="59769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PT" altLang="pt-PT" sz="2600">
                <a:solidFill>
                  <a:schemeClr val="hlink"/>
                </a:solidFill>
                <a:latin typeface="Tahoma" pitchFamily="34" charset="0"/>
              </a:rPr>
              <a:t> ALTERNAR COM 2 INSUFLAÇÕES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1000"/>
                                        <p:tgtEl>
                                          <p:spTgt spid="27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1000"/>
                                        <p:tgtEl>
                                          <p:spTgt spid="27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/>
      <p:bldP spid="2768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39750" y="692150"/>
            <a:ext cx="7002463" cy="1152525"/>
          </a:xfrm>
        </p:spPr>
        <p:txBody>
          <a:bodyPr/>
          <a:lstStyle/>
          <a:p>
            <a:pPr marL="0" indent="0" eaLnBrk="1" hangingPunct="1"/>
            <a:r>
              <a:rPr lang="pt-PT" sz="2600" smtClean="0">
                <a:solidFill>
                  <a:schemeClr val="hlink"/>
                </a:solidFill>
              </a:rPr>
              <a:t> </a:t>
            </a:r>
            <a:r>
              <a:rPr lang="pt-PT" smtClean="0">
                <a:solidFill>
                  <a:schemeClr val="hlink"/>
                </a:solidFill>
              </a:rPr>
              <a:t>Ventilação</a:t>
            </a:r>
            <a:r>
              <a:rPr lang="en-GB" smtClean="0">
                <a:solidFill>
                  <a:schemeClr val="hlink"/>
                </a:solidFill>
              </a:rPr>
              <a:t> Artificial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140200" y="1700213"/>
            <a:ext cx="460851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PT" altLang="pt-PT" sz="2400">
                <a:latin typeface="Tahoma" pitchFamily="34" charset="0"/>
              </a:rPr>
              <a:t> Inspirar  profundamente, colocar os lábios à volta da boca da vítima, certificar-se que não há fugas de ar;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pt-PT" altLang="pt-PT" sz="2400">
              <a:latin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PT" altLang="pt-PT" sz="2400">
                <a:latin typeface="Tahoma" pitchFamily="34" charset="0"/>
              </a:rPr>
              <a:t> Insuflações de 1 segundo cada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pt-PT" altLang="pt-PT" sz="2400">
              <a:latin typeface="Tahoma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PT" altLang="pt-PT" sz="2400">
                <a:latin typeface="Tahoma" pitchFamily="34" charset="0"/>
              </a:rPr>
              <a:t> Observar elevação do tórax</a:t>
            </a:r>
            <a:endParaRPr lang="en-GB" altLang="pt-PT" sz="2400">
              <a:latin typeface="Tahoma" pitchFamily="34" charset="0"/>
            </a:endParaRPr>
          </a:p>
        </p:txBody>
      </p:sp>
      <p:pic>
        <p:nvPicPr>
          <p:cNvPr id="28688" name="Picture 16" descr="ERC Guidelines 2005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2349500"/>
            <a:ext cx="3749675" cy="3040063"/>
          </a:xfr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1000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1000"/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286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7" name="Rectangle 11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01625" y="3933825"/>
            <a:ext cx="8540750" cy="1295400"/>
          </a:xfrm>
        </p:spPr>
        <p:txBody>
          <a:bodyPr/>
          <a:lstStyle/>
          <a:p>
            <a:pPr marL="0" indent="0" eaLnBrk="1" hangingPunct="1"/>
            <a:r>
              <a:rPr lang="en-GB" altLang="pt-PT" smtClean="0"/>
              <a:t>Pocket Mask</a:t>
            </a:r>
            <a:r>
              <a:rPr lang="pt-PT" altLang="pt-PT" smtClean="0"/>
              <a:t> – permite fazer a ventilação artificial sem contactar directamente com a boca da vítima.</a:t>
            </a:r>
          </a:p>
        </p:txBody>
      </p:sp>
      <p:pic>
        <p:nvPicPr>
          <p:cNvPr id="106512" name="Picture 16" descr="ERC Guidelines 2005 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16238" y="836613"/>
            <a:ext cx="3451225" cy="2892425"/>
          </a:xfr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6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6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8" name="Picture 4" descr="An385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6738" y="2854325"/>
            <a:ext cx="1200150" cy="727075"/>
          </a:xfrm>
          <a:noFill/>
        </p:spPr>
      </p:pic>
      <p:sp>
        <p:nvSpPr>
          <p:cNvPr id="185349" name="AutoShape 5"/>
          <p:cNvSpPr>
            <a:spLocks noChangeArrowheads="1"/>
          </p:cNvSpPr>
          <p:nvPr/>
        </p:nvSpPr>
        <p:spPr bwMode="auto">
          <a:xfrm>
            <a:off x="1863725" y="2925763"/>
            <a:ext cx="11430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 dirty="0"/>
          </a:p>
        </p:txBody>
      </p:sp>
      <p:sp>
        <p:nvSpPr>
          <p:cNvPr id="185350" name="Rectangle 6"/>
          <p:cNvSpPr>
            <a:spLocks noChangeArrowheads="1"/>
          </p:cNvSpPr>
          <p:nvPr/>
        </p:nvSpPr>
        <p:spPr bwMode="auto">
          <a:xfrm>
            <a:off x="3087688" y="2420938"/>
            <a:ext cx="1981200" cy="1676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33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pt-PT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Central de</a:t>
            </a:r>
          </a:p>
          <a:p>
            <a:pPr algn="ctr" eaLnBrk="0" hangingPunct="0">
              <a:defRPr/>
            </a:pPr>
            <a:r>
              <a:rPr lang="pt-PT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Emergência</a:t>
            </a:r>
          </a:p>
        </p:txBody>
      </p:sp>
      <p:sp>
        <p:nvSpPr>
          <p:cNvPr id="185351" name="AutoShape 7"/>
          <p:cNvSpPr>
            <a:spLocks noChangeArrowheads="1"/>
          </p:cNvSpPr>
          <p:nvPr/>
        </p:nvSpPr>
        <p:spPr bwMode="auto">
          <a:xfrm rot="19223189" flipV="1">
            <a:off x="5186363" y="2003425"/>
            <a:ext cx="11430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 dirty="0"/>
          </a:p>
        </p:txBody>
      </p:sp>
      <p:sp>
        <p:nvSpPr>
          <p:cNvPr id="185352" name="AutoShape 8"/>
          <p:cNvSpPr>
            <a:spLocks noChangeArrowheads="1"/>
          </p:cNvSpPr>
          <p:nvPr/>
        </p:nvSpPr>
        <p:spPr bwMode="auto">
          <a:xfrm>
            <a:off x="5319713" y="2997200"/>
            <a:ext cx="11430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 dirty="0"/>
          </a:p>
        </p:txBody>
      </p:sp>
      <p:sp>
        <p:nvSpPr>
          <p:cNvPr id="185354" name="Rectangle 10"/>
          <p:cNvSpPr>
            <a:spLocks noChangeArrowheads="1"/>
          </p:cNvSpPr>
          <p:nvPr/>
        </p:nvSpPr>
        <p:spPr bwMode="auto">
          <a:xfrm>
            <a:off x="6516688" y="1341438"/>
            <a:ext cx="1447800" cy="1143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33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pt-PT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PSP</a:t>
            </a:r>
          </a:p>
          <a:p>
            <a:pPr algn="ctr" eaLnBrk="0" hangingPunct="0">
              <a:defRPr/>
            </a:pPr>
            <a:r>
              <a:rPr lang="pt-PT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GNR</a:t>
            </a:r>
          </a:p>
        </p:txBody>
      </p:sp>
      <p:sp>
        <p:nvSpPr>
          <p:cNvPr id="185355" name="Rectangle 11"/>
          <p:cNvSpPr>
            <a:spLocks noChangeArrowheads="1"/>
          </p:cNvSpPr>
          <p:nvPr/>
        </p:nvSpPr>
        <p:spPr bwMode="auto">
          <a:xfrm>
            <a:off x="6543675" y="2709863"/>
            <a:ext cx="1447800" cy="1143000"/>
          </a:xfrm>
          <a:prstGeom prst="rect">
            <a:avLst/>
          </a:prstGeom>
          <a:solidFill>
            <a:srgbClr val="FF3300"/>
          </a:solidFill>
          <a:ln w="952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pt-PT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CODU</a:t>
            </a:r>
          </a:p>
        </p:txBody>
      </p:sp>
      <p:sp>
        <p:nvSpPr>
          <p:cNvPr id="185356" name="AutoShape 12"/>
          <p:cNvSpPr>
            <a:spLocks noChangeArrowheads="1"/>
          </p:cNvSpPr>
          <p:nvPr/>
        </p:nvSpPr>
        <p:spPr bwMode="auto">
          <a:xfrm rot="5400000">
            <a:off x="6397625" y="4051300"/>
            <a:ext cx="9144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 dirty="0"/>
          </a:p>
        </p:txBody>
      </p:sp>
      <p:sp>
        <p:nvSpPr>
          <p:cNvPr id="185357" name="Rectangle 13"/>
          <p:cNvSpPr>
            <a:spLocks noChangeArrowheads="1"/>
          </p:cNvSpPr>
          <p:nvPr/>
        </p:nvSpPr>
        <p:spPr bwMode="auto">
          <a:xfrm>
            <a:off x="5364163" y="4868863"/>
            <a:ext cx="1871662" cy="1439862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33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pt-PT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Meios </a:t>
            </a:r>
          </a:p>
          <a:p>
            <a:pPr algn="ctr" eaLnBrk="0" hangingPunct="0">
              <a:defRPr/>
            </a:pPr>
            <a:r>
              <a:rPr lang="pt-PT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não INEM</a:t>
            </a:r>
          </a:p>
        </p:txBody>
      </p:sp>
      <p:sp>
        <p:nvSpPr>
          <p:cNvPr id="38924" name="Rectangle 14"/>
          <p:cNvSpPr>
            <a:spLocks noChangeArrowheads="1"/>
          </p:cNvSpPr>
          <p:nvPr/>
        </p:nvSpPr>
        <p:spPr bwMode="auto">
          <a:xfrm>
            <a:off x="395288" y="908050"/>
            <a:ext cx="3889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altLang="pt-PT" sz="2600" dirty="0">
                <a:solidFill>
                  <a:srgbClr val="66FFFF"/>
                </a:solidFill>
              </a:rPr>
              <a:t>CADEIA DE SOCORRO</a:t>
            </a: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 rot="2102434">
            <a:off x="4570413" y="4219575"/>
            <a:ext cx="9144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 dirty="0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 rot="2102434">
            <a:off x="7405688" y="4076700"/>
            <a:ext cx="9144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 dirty="0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524750" y="4797425"/>
            <a:ext cx="1447800" cy="1143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33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pt-PT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Meios</a:t>
            </a:r>
          </a:p>
          <a:p>
            <a:pPr algn="ctr" eaLnBrk="0" hangingPunct="0">
              <a:defRPr/>
            </a:pPr>
            <a:r>
              <a:rPr lang="pt-PT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INEM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-5935032">
            <a:off x="7545388" y="2143125"/>
            <a:ext cx="9144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PT" dirty="0"/>
          </a:p>
        </p:txBody>
      </p:sp>
      <p:grpSp>
        <p:nvGrpSpPr>
          <p:cNvPr id="20" name="Grupo 19"/>
          <p:cNvGrpSpPr/>
          <p:nvPr/>
        </p:nvGrpSpPr>
        <p:grpSpPr>
          <a:xfrm>
            <a:off x="0" y="1214422"/>
            <a:ext cx="3214710" cy="1785950"/>
            <a:chOff x="857224" y="4572008"/>
            <a:chExt cx="3214710" cy="1785950"/>
          </a:xfrm>
        </p:grpSpPr>
        <p:sp>
          <p:nvSpPr>
            <p:cNvPr id="18" name="Estrela de 24 pontas 17"/>
            <p:cNvSpPr/>
            <p:nvPr/>
          </p:nvSpPr>
          <p:spPr>
            <a:xfrm>
              <a:off x="857224" y="4572008"/>
              <a:ext cx="3214710" cy="1785950"/>
            </a:xfrm>
            <a:prstGeom prst="star2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9" name="Rectângulo 18"/>
            <p:cNvSpPr/>
            <p:nvPr/>
          </p:nvSpPr>
          <p:spPr>
            <a:xfrm>
              <a:off x="1857356" y="4929198"/>
              <a:ext cx="123783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PT" sz="5400" b="1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112</a:t>
              </a:r>
              <a:endParaRPr lang="pt-PT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18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8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18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5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185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8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9" grpId="0" animBg="1"/>
      <p:bldP spid="185350" grpId="0" animBg="1" autoUpdateAnimBg="0"/>
      <p:bldP spid="185351" grpId="0" animBg="1"/>
      <p:bldP spid="185352" grpId="0" animBg="1"/>
      <p:bldP spid="185354" grpId="0" animBg="1" autoUpdateAnimBg="0"/>
      <p:bldP spid="185355" grpId="0" animBg="1" autoUpdateAnimBg="0"/>
      <p:bldP spid="185356" grpId="0" animBg="1"/>
      <p:bldP spid="185357" grpId="0" animBg="1" autoUpdateAnimBg="0"/>
      <p:bldP spid="14" grpId="0" animBg="1"/>
      <p:bldP spid="15" grpId="0" animBg="1"/>
      <p:bldP spid="16" grpId="0" animBg="1" autoUpdateAnimBg="0"/>
      <p:bldP spid="1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765175"/>
            <a:ext cx="8540750" cy="5111750"/>
          </a:xfrm>
        </p:spPr>
        <p:txBody>
          <a:bodyPr/>
          <a:lstStyle/>
          <a:p>
            <a:pPr eaLnBrk="1" hangingPunct="1"/>
            <a:r>
              <a:rPr lang="pt-PT" dirty="0" smtClean="0">
                <a:solidFill>
                  <a:schemeClr val="hlink"/>
                </a:solidFill>
              </a:rPr>
              <a:t>Avaliação da eficácia da ventilação artificial pesquisar:</a:t>
            </a:r>
          </a:p>
          <a:p>
            <a:pPr eaLnBrk="1" hangingPunct="1"/>
            <a:endParaRPr lang="pt-PT" dirty="0" smtClean="0">
              <a:solidFill>
                <a:srgbClr val="FF9933"/>
              </a:solidFill>
            </a:endParaRPr>
          </a:p>
          <a:p>
            <a:pPr lvl="1" eaLnBrk="1" hangingPunct="1"/>
            <a:r>
              <a:rPr lang="pt-PT" sz="2600" dirty="0" smtClean="0">
                <a:sym typeface="Wingdings 3" pitchFamily="18" charset="2"/>
              </a:rPr>
              <a:t>Se existe resistência à entrada do ar durante a insuflação;</a:t>
            </a:r>
          </a:p>
          <a:p>
            <a:pPr lvl="1" eaLnBrk="1" hangingPunct="1"/>
            <a:endParaRPr lang="pt-PT" sz="2600" dirty="0" smtClean="0">
              <a:sym typeface="Wingdings 3" pitchFamily="18" charset="2"/>
            </a:endParaRPr>
          </a:p>
          <a:p>
            <a:pPr lvl="1" eaLnBrk="1" hangingPunct="1"/>
            <a:r>
              <a:rPr lang="pt-PT" sz="2600" dirty="0" smtClean="0">
                <a:sym typeface="Wingdings 3" pitchFamily="18" charset="2"/>
              </a:rPr>
              <a:t>Se o tórax se eleva e baixa;</a:t>
            </a:r>
          </a:p>
          <a:p>
            <a:pPr lvl="1" eaLnBrk="1" hangingPunct="1"/>
            <a:endParaRPr lang="pt-PT" sz="2600" dirty="0" smtClean="0">
              <a:sym typeface="Wingdings 3" pitchFamily="18" charset="2"/>
            </a:endParaRPr>
          </a:p>
          <a:p>
            <a:pPr lvl="1" eaLnBrk="1" hangingPunct="1"/>
            <a:endParaRPr lang="pt-PT" sz="2600" dirty="0" smtClean="0">
              <a:sym typeface="Wingdings 3" pitchFamily="18" charset="2"/>
            </a:endParaRPr>
          </a:p>
          <a:p>
            <a:pPr lvl="1" eaLnBrk="1" hangingPunct="1"/>
            <a:r>
              <a:rPr lang="pt-PT" sz="2600" dirty="0" smtClean="0">
                <a:sym typeface="Wingdings 3" pitchFamily="18" charset="2"/>
              </a:rPr>
              <a:t>Se ouve e sente o ar a sair durante a expiração.</a:t>
            </a:r>
            <a:endParaRPr lang="pt-PT" sz="2600" dirty="0" smtClean="0">
              <a:solidFill>
                <a:srgbClr val="FF9933"/>
              </a:solidFill>
            </a:endParaRPr>
          </a:p>
          <a:p>
            <a:pPr eaLnBrk="1" hangingPunct="1"/>
            <a:endParaRPr lang="pt-PT" dirty="0" smtClean="0">
              <a:solidFill>
                <a:schemeClr val="tx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692150"/>
            <a:ext cx="8153400" cy="4608513"/>
          </a:xfrm>
        </p:spPr>
        <p:txBody>
          <a:bodyPr/>
          <a:lstStyle/>
          <a:p>
            <a:pPr eaLnBrk="1" hangingPunct="1"/>
            <a:r>
              <a:rPr lang="pt-PT" smtClean="0">
                <a:solidFill>
                  <a:schemeClr val="hlink"/>
                </a:solidFill>
              </a:rPr>
              <a:t>Se existir dificuldade em ventilar com sucesso:</a:t>
            </a:r>
          </a:p>
          <a:p>
            <a:pPr eaLnBrk="1" hangingPunct="1"/>
            <a:endParaRPr lang="pt-PT" smtClean="0">
              <a:solidFill>
                <a:schemeClr val="hlink"/>
              </a:solidFill>
            </a:endParaRPr>
          </a:p>
          <a:p>
            <a:pPr lvl="1" eaLnBrk="1" hangingPunct="1"/>
            <a:r>
              <a:rPr lang="pt-PT" sz="2600" smtClean="0">
                <a:sym typeface="Wingdings 3" pitchFamily="18" charset="2"/>
              </a:rPr>
              <a:t>Confirmar o correcto posicionamento da cabeça;</a:t>
            </a:r>
          </a:p>
          <a:p>
            <a:pPr lvl="1" eaLnBrk="1" hangingPunct="1"/>
            <a:endParaRPr lang="pt-PT" sz="2600" smtClean="0">
              <a:sym typeface="Wingdings 3" pitchFamily="18" charset="2"/>
            </a:endParaRPr>
          </a:p>
          <a:p>
            <a:pPr lvl="1" eaLnBrk="1" hangingPunct="1"/>
            <a:r>
              <a:rPr lang="pt-PT" sz="2600" smtClean="0">
                <a:sym typeface="Wingdings 3" pitchFamily="18" charset="2"/>
              </a:rPr>
              <a:t>Verificar novamente possíveis corpos estranhos na boca;</a:t>
            </a:r>
          </a:p>
          <a:p>
            <a:pPr eaLnBrk="1" hangingPunct="1"/>
            <a:r>
              <a:rPr lang="pt-PT" smtClean="0">
                <a:sym typeface="Wingdings 3" pitchFamily="18" charset="2"/>
              </a:rPr>
              <a:t>	</a:t>
            </a:r>
            <a:endParaRPr lang="pt-PT" smtClean="0">
              <a:solidFill>
                <a:schemeClr val="hlink"/>
              </a:solidFill>
              <a:sym typeface="Wingdings 3" pitchFamily="18" charset="2"/>
            </a:endParaRPr>
          </a:p>
        </p:txBody>
      </p:sp>
      <p:pic>
        <p:nvPicPr>
          <p:cNvPr id="38916" name="Picture 5" descr="https://encrypted-tbn3.gstatic.com/images?q=tbn:ANd9GcRGiSCYCbJGzfueejG-sh1_koftUHPz2nz6qcW9aBm0G4QBMADK9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716338"/>
            <a:ext cx="21050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549274"/>
            <a:ext cx="8540750" cy="6094435"/>
          </a:xfrm>
        </p:spPr>
        <p:txBody>
          <a:bodyPr>
            <a:normAutofit/>
          </a:bodyPr>
          <a:lstStyle/>
          <a:p>
            <a:pPr eaLnBrk="1" hangingPunct="1"/>
            <a:r>
              <a:rPr lang="pt-PT" dirty="0" smtClean="0"/>
              <a:t> </a:t>
            </a:r>
            <a:r>
              <a:rPr lang="pt-PT" dirty="0" smtClean="0">
                <a:solidFill>
                  <a:schemeClr val="hlink"/>
                </a:solidFill>
              </a:rPr>
              <a:t>Ordem de actuação:</a:t>
            </a:r>
          </a:p>
          <a:p>
            <a:pPr eaLnBrk="1" hangingPunct="1"/>
            <a:endParaRPr lang="pt-PT" dirty="0" smtClean="0">
              <a:solidFill>
                <a:schemeClr val="hlink"/>
              </a:solidFill>
            </a:endParaRPr>
          </a:p>
          <a:p>
            <a:pPr lvl="1" eaLnBrk="1" hangingPunct="1"/>
            <a:r>
              <a:rPr lang="pt-PT" sz="2600" dirty="0" smtClean="0">
                <a:sym typeface="Wingdings 3" pitchFamily="18" charset="2"/>
              </a:rPr>
              <a:t>Verificar o estado de consciência;</a:t>
            </a:r>
          </a:p>
          <a:p>
            <a:pPr lvl="1" eaLnBrk="1" hangingPunct="1"/>
            <a:endParaRPr lang="pt-PT" sz="2600" dirty="0" smtClean="0">
              <a:sym typeface="Wingdings 3" pitchFamily="18" charset="2"/>
            </a:endParaRPr>
          </a:p>
          <a:p>
            <a:pPr lvl="1" eaLnBrk="1" hangingPunct="1"/>
            <a:r>
              <a:rPr lang="pt-PT" sz="2600" dirty="0" smtClean="0">
                <a:sym typeface="Wingdings 3" pitchFamily="18" charset="2"/>
              </a:rPr>
              <a:t>Proceder à abertura das vias aéreas;</a:t>
            </a:r>
          </a:p>
          <a:p>
            <a:pPr lvl="1" eaLnBrk="1" hangingPunct="1"/>
            <a:endParaRPr lang="pt-PT" sz="2600" dirty="0" smtClean="0">
              <a:sym typeface="Wingdings 3" pitchFamily="18" charset="2"/>
            </a:endParaRPr>
          </a:p>
          <a:p>
            <a:pPr lvl="1" eaLnBrk="1" hangingPunct="1"/>
            <a:r>
              <a:rPr lang="pt-PT" sz="2600" dirty="0" smtClean="0">
                <a:sym typeface="Wingdings 3" pitchFamily="18" charset="2"/>
              </a:rPr>
              <a:t>Pesquisar ventilação espontânea durante 10 segundos;</a:t>
            </a:r>
          </a:p>
          <a:p>
            <a:pPr lvl="1" eaLnBrk="1" hangingPunct="1"/>
            <a:endParaRPr lang="pt-PT" sz="2600" dirty="0" smtClean="0">
              <a:sym typeface="Wingdings 3" pitchFamily="18" charset="2"/>
            </a:endParaRPr>
          </a:p>
          <a:p>
            <a:pPr lvl="1" eaLnBrk="1" hangingPunct="1"/>
            <a:r>
              <a:rPr lang="pt-PT" sz="2600" dirty="0" smtClean="0">
                <a:sym typeface="Wingdings 3" pitchFamily="18" charset="2"/>
              </a:rPr>
              <a:t>Iniciar 30 compressões cardíacas;</a:t>
            </a:r>
          </a:p>
          <a:p>
            <a:pPr lvl="1" eaLnBrk="1" hangingPunct="1"/>
            <a:endParaRPr lang="pt-PT" sz="2600" dirty="0" smtClean="0">
              <a:sym typeface="Wingdings 3" pitchFamily="18" charset="2"/>
            </a:endParaRPr>
          </a:p>
          <a:p>
            <a:pPr lvl="1" eaLnBrk="1" hangingPunct="1"/>
            <a:r>
              <a:rPr lang="pt-PT" sz="2600" dirty="0" smtClean="0">
                <a:sym typeface="Wingdings 3" pitchFamily="18" charset="2"/>
              </a:rPr>
              <a:t>Efectuar 2 insuflações </a:t>
            </a:r>
          </a:p>
          <a:p>
            <a:pPr eaLnBrk="1" hangingPunct="1"/>
            <a:r>
              <a:rPr lang="pt-PT" sz="2400" dirty="0" smtClean="0">
                <a:sym typeface="Wingdings 3" pitchFamily="18" charset="2"/>
              </a:rPr>
              <a:t>	</a:t>
            </a:r>
            <a:endParaRPr lang="pt-PT" sz="2400" dirty="0" smtClean="0">
              <a:solidFill>
                <a:schemeClr val="hlink"/>
              </a:solidFill>
              <a:sym typeface="Wingdings 3" pitchFamily="18" charset="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10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1000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1000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1000"/>
                                        <p:tgtEl>
                                          <p:spTgt spid="74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74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620713"/>
            <a:ext cx="8540750" cy="5113337"/>
          </a:xfrm>
        </p:spPr>
        <p:txBody>
          <a:bodyPr/>
          <a:lstStyle/>
          <a:p>
            <a:pPr eaLnBrk="1" hangingPunct="1"/>
            <a:r>
              <a:rPr lang="pt-PT" dirty="0" smtClean="0">
                <a:solidFill>
                  <a:schemeClr val="hlink"/>
                </a:solidFill>
              </a:rPr>
              <a:t>Sinais que traduzem presença de circulação:</a:t>
            </a:r>
          </a:p>
          <a:p>
            <a:pPr eaLnBrk="1" hangingPunct="1"/>
            <a:endParaRPr lang="pt-PT" dirty="0" smtClean="0">
              <a:solidFill>
                <a:schemeClr val="hlink"/>
              </a:solidFill>
            </a:endParaRPr>
          </a:p>
          <a:p>
            <a:pPr lvl="1" eaLnBrk="1" hangingPunct="1"/>
            <a:r>
              <a:rPr lang="pt-PT" sz="2600" dirty="0" smtClean="0">
                <a:sym typeface="Wingdings 3" pitchFamily="18" charset="2"/>
              </a:rPr>
              <a:t>Movimentos incluindo o de deglutição;</a:t>
            </a:r>
          </a:p>
          <a:p>
            <a:pPr lvl="1" eaLnBrk="1" hangingPunct="1"/>
            <a:endParaRPr lang="pt-PT" sz="2600" dirty="0" smtClean="0">
              <a:sym typeface="Wingdings 3" pitchFamily="18" charset="2"/>
            </a:endParaRPr>
          </a:p>
          <a:p>
            <a:pPr lvl="1" eaLnBrk="1" hangingPunct="1"/>
            <a:r>
              <a:rPr lang="pt-PT" sz="2600" dirty="0" smtClean="0">
                <a:sym typeface="Wingdings 3" pitchFamily="18" charset="2"/>
              </a:rPr>
              <a:t>Tosse;</a:t>
            </a:r>
          </a:p>
          <a:p>
            <a:pPr lvl="1" eaLnBrk="1" hangingPunct="1"/>
            <a:endParaRPr lang="pt-PT" sz="2600" dirty="0" smtClean="0">
              <a:sym typeface="Wingdings 3" pitchFamily="18" charset="2"/>
            </a:endParaRPr>
          </a:p>
          <a:p>
            <a:pPr lvl="1" eaLnBrk="1" hangingPunct="1"/>
            <a:r>
              <a:rPr lang="pt-PT" sz="2600" dirty="0" smtClean="0">
                <a:sym typeface="Wingdings 3" pitchFamily="18" charset="2"/>
              </a:rPr>
              <a:t>Ventilação;</a:t>
            </a:r>
          </a:p>
          <a:p>
            <a:pPr lvl="1" eaLnBrk="1" hangingPunct="1"/>
            <a:endParaRPr lang="pt-PT" sz="2600" dirty="0" smtClean="0">
              <a:sym typeface="Wingdings 3" pitchFamily="18" charset="2"/>
            </a:endParaRPr>
          </a:p>
          <a:p>
            <a:pPr lvl="1" eaLnBrk="1" hangingPunct="1"/>
            <a:r>
              <a:rPr lang="pt-PT" sz="2600" dirty="0" smtClean="0">
                <a:sym typeface="Wingdings 3" pitchFamily="18" charset="2"/>
              </a:rPr>
              <a:t>Pulso.</a:t>
            </a:r>
          </a:p>
          <a:p>
            <a:pPr lvl="1" eaLnBrk="1" hangingPunct="1"/>
            <a:endParaRPr lang="pt-PT" sz="2600" dirty="0" smtClean="0">
              <a:sym typeface="Wingdings 3" pitchFamily="18" charset="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10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1000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620713"/>
            <a:ext cx="8291512" cy="5040312"/>
          </a:xfrm>
        </p:spPr>
        <p:txBody>
          <a:bodyPr/>
          <a:lstStyle/>
          <a:p>
            <a:pPr eaLnBrk="1" hangingPunct="1"/>
            <a:r>
              <a:rPr lang="pt-PT" dirty="0" smtClean="0">
                <a:solidFill>
                  <a:schemeClr val="hlink"/>
                </a:solidFill>
              </a:rPr>
              <a:t> Até quando manter manobras de RCP?</a:t>
            </a:r>
          </a:p>
          <a:p>
            <a:pPr algn="ctr" eaLnBrk="1" hangingPunct="1"/>
            <a:endParaRPr lang="pt-PT" dirty="0" smtClean="0">
              <a:solidFill>
                <a:schemeClr val="hlink"/>
              </a:solidFill>
            </a:endParaRPr>
          </a:p>
          <a:p>
            <a:pPr lvl="1" eaLnBrk="1" hangingPunct="1"/>
            <a:r>
              <a:rPr lang="pt-PT" sz="2600" dirty="0" smtClean="0">
                <a:sym typeface="Wingdings 2" pitchFamily="18" charset="2"/>
              </a:rPr>
              <a:t>Chegada de ajuda diferenciada;</a:t>
            </a:r>
          </a:p>
          <a:p>
            <a:pPr lvl="1" eaLnBrk="1" hangingPunct="1"/>
            <a:endParaRPr lang="pt-PT" sz="2600" dirty="0" smtClean="0">
              <a:sym typeface="Wingdings 2" pitchFamily="18" charset="2"/>
            </a:endParaRPr>
          </a:p>
          <a:p>
            <a:pPr lvl="1" eaLnBrk="1" hangingPunct="1"/>
            <a:r>
              <a:rPr lang="pt-PT" sz="2600" dirty="0" smtClean="0">
                <a:sym typeface="Wingdings 2" pitchFamily="18" charset="2"/>
              </a:rPr>
              <a:t>A vítima demonstra sinais de  recuperação;</a:t>
            </a:r>
          </a:p>
          <a:p>
            <a:pPr lvl="1" eaLnBrk="1" hangingPunct="1"/>
            <a:endParaRPr lang="pt-PT" sz="2600" dirty="0" smtClean="0">
              <a:sym typeface="Wingdings 2" pitchFamily="18" charset="2"/>
            </a:endParaRPr>
          </a:p>
          <a:p>
            <a:pPr lvl="1" eaLnBrk="1" hangingPunct="1"/>
            <a:r>
              <a:rPr lang="pt-PT" sz="2600" dirty="0" smtClean="0">
                <a:sym typeface="Wingdings 2" pitchFamily="18" charset="2"/>
              </a:rPr>
              <a:t>O reanimador fica exausto e não consegue continuar </a:t>
            </a:r>
          </a:p>
          <a:p>
            <a:pPr lvl="1" eaLnBrk="1" hangingPunct="1">
              <a:buNone/>
            </a:pPr>
            <a:r>
              <a:rPr lang="pt-PT" sz="2600" dirty="0" smtClean="0">
                <a:sym typeface="Wingdings 2" pitchFamily="18" charset="2"/>
              </a:rPr>
              <a:t>manobras.</a:t>
            </a:r>
          </a:p>
          <a:p>
            <a:pPr lvl="1" eaLnBrk="1" hangingPunct="1">
              <a:buNone/>
            </a:pPr>
            <a:endParaRPr lang="pt-PT" sz="2600" dirty="0" smtClean="0">
              <a:sym typeface="Wingdings 2" pitchFamily="18" charset="2"/>
            </a:endParaRPr>
          </a:p>
          <a:p>
            <a:pPr lvl="1" eaLnBrk="1" hangingPunct="1"/>
            <a:r>
              <a:rPr lang="pt-PT" sz="2600" dirty="0" smtClean="0">
                <a:sym typeface="Wingdings" pitchFamily="2" charset="2"/>
              </a:rPr>
              <a:t>Chegada a uma instituição de saúde.</a:t>
            </a:r>
            <a:endParaRPr lang="pt-PT" sz="2600" dirty="0" smtClean="0">
              <a:solidFill>
                <a:schemeClr val="hlink"/>
              </a:solidFill>
              <a:sym typeface="Wingdings" pitchFamily="2" charset="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57158" y="714356"/>
            <a:ext cx="8540750" cy="507209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pt-PT" sz="1800" dirty="0" smtClean="0"/>
          </a:p>
          <a:p>
            <a:pPr eaLnBrk="1" hangingPunct="1">
              <a:lnSpc>
                <a:spcPct val="80000"/>
              </a:lnSpc>
            </a:pPr>
            <a:endParaRPr lang="pt-PT" sz="1800" dirty="0" smtClean="0"/>
          </a:p>
          <a:p>
            <a:pPr eaLnBrk="1" hangingPunct="1">
              <a:lnSpc>
                <a:spcPct val="80000"/>
              </a:lnSpc>
            </a:pPr>
            <a:endParaRPr lang="pt-PT" sz="1800" dirty="0" smtClean="0"/>
          </a:p>
          <a:p>
            <a:pPr algn="ctr" eaLnBrk="1" hangingPunct="1">
              <a:lnSpc>
                <a:spcPct val="80000"/>
              </a:lnSpc>
            </a:pPr>
            <a:r>
              <a:rPr lang="pt-PT" sz="1800" dirty="0" smtClean="0"/>
              <a:t>	      </a:t>
            </a:r>
            <a:r>
              <a:rPr lang="pt-PT" sz="6000" dirty="0" smtClean="0">
                <a:solidFill>
                  <a:schemeClr val="hlink"/>
                </a:solidFill>
              </a:rPr>
              <a:t>POSIÇÃO LATERAL DE SEGURANÇA</a:t>
            </a:r>
          </a:p>
          <a:p>
            <a:pPr algn="ctr" eaLnBrk="1" hangingPunct="1">
              <a:lnSpc>
                <a:spcPct val="80000"/>
              </a:lnSpc>
            </a:pPr>
            <a:r>
              <a:rPr lang="pt-PT" sz="6000" dirty="0" smtClean="0">
                <a:solidFill>
                  <a:schemeClr val="hlink"/>
                </a:solidFill>
              </a:rPr>
              <a:t>PLS</a:t>
            </a:r>
          </a:p>
        </p:txBody>
      </p:sp>
      <p:pic>
        <p:nvPicPr>
          <p:cNvPr id="96258" name="Picture 2" descr="http://i165.photobucket.com/albums/u57/oxygeno/PLS-Position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77072"/>
            <a:ext cx="5575499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404813"/>
            <a:ext cx="8569325" cy="5832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pt-PT" smtClean="0">
                <a:solidFill>
                  <a:schemeClr val="hlink"/>
                </a:solidFill>
              </a:rPr>
              <a:t> OBJECTIVOS DA PLS:</a:t>
            </a:r>
          </a:p>
          <a:p>
            <a:pPr algn="ctr" eaLnBrk="1" hangingPunct="1">
              <a:lnSpc>
                <a:spcPct val="90000"/>
              </a:lnSpc>
            </a:pPr>
            <a:endParaRPr lang="pt-PT" altLang="pt-PT" smtClean="0">
              <a:solidFill>
                <a:srgbClr val="FF9933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pt-PT" altLang="pt-PT" sz="2600" smtClean="0">
                <a:sym typeface="Wingdings 2" pitchFamily="18" charset="2"/>
              </a:rPr>
              <a:t>Manter a permeabilidade da via aérea impedindo 	 que a queda da língua provoque  obstruções;</a:t>
            </a:r>
          </a:p>
          <a:p>
            <a:pPr eaLnBrk="1" hangingPunct="1">
              <a:lnSpc>
                <a:spcPct val="90000"/>
              </a:lnSpc>
            </a:pPr>
            <a:endParaRPr lang="pt-PT" altLang="pt-PT" sz="2600" smtClean="0">
              <a:sym typeface="Wingdings 2" pitchFamily="18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pt-PT" altLang="pt-PT" sz="2600" smtClean="0">
                <a:sym typeface="Wingdings 2" pitchFamily="18" charset="2"/>
              </a:rPr>
              <a:t>Reduzir o risco de aspiração de conteúdo gástrico   ou da orofaringe;</a:t>
            </a:r>
          </a:p>
          <a:p>
            <a:pPr lvl="1" eaLnBrk="1" hangingPunct="1">
              <a:lnSpc>
                <a:spcPct val="90000"/>
              </a:lnSpc>
            </a:pPr>
            <a:endParaRPr lang="pt-PT" altLang="pt-PT" sz="2600" smtClean="0">
              <a:sym typeface="Wingdings 2" pitchFamily="18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pt-PT" altLang="pt-PT" sz="2600" smtClean="0">
                <a:sym typeface="Wingdings 2" pitchFamily="18" charset="2"/>
              </a:rPr>
              <a:t>Ser a posição mais estável para a ventilação espontânea;</a:t>
            </a:r>
          </a:p>
          <a:p>
            <a:pPr lvl="1" eaLnBrk="1" hangingPunct="1">
              <a:lnSpc>
                <a:spcPct val="90000"/>
              </a:lnSpc>
            </a:pPr>
            <a:endParaRPr lang="pt-PT" altLang="pt-PT" sz="2600" smtClean="0">
              <a:sym typeface="Wingdings 2" pitchFamily="18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pt-PT" altLang="pt-PT" sz="2600" smtClean="0">
                <a:sym typeface="Wingdings 2" pitchFamily="18" charset="2"/>
              </a:rPr>
              <a:t>Permitir o alinhamento correcto da coluna</a:t>
            </a:r>
            <a:r>
              <a:rPr lang="en-GB" altLang="pt-PT" sz="2600" smtClean="0">
                <a:sym typeface="Wingdings 2" pitchFamily="18" charset="2"/>
              </a:rPr>
              <a:t> vertebral.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404813"/>
            <a:ext cx="8540750" cy="4498975"/>
          </a:xfrm>
        </p:spPr>
        <p:txBody>
          <a:bodyPr/>
          <a:lstStyle/>
          <a:p>
            <a:pPr eaLnBrk="1" hangingPunct="1"/>
            <a:r>
              <a:rPr lang="pt-PT" smtClean="0">
                <a:solidFill>
                  <a:schemeClr val="hlink"/>
                </a:solidFill>
              </a:rPr>
              <a:t> A PLS deve respeitar os seguintes princípios</a:t>
            </a:r>
          </a:p>
          <a:p>
            <a:pPr lvl="2" eaLnBrk="1" hangingPunct="1"/>
            <a:endParaRPr lang="pt-PT" sz="2800" smtClean="0">
              <a:solidFill>
                <a:schemeClr val="hlink"/>
              </a:solidFill>
            </a:endParaRPr>
          </a:p>
          <a:p>
            <a:pPr lvl="3" eaLnBrk="1" hangingPunct="1"/>
            <a:r>
              <a:rPr lang="pt-PT" sz="2600" smtClean="0"/>
              <a:t>Deve ser uma posição estável;</a:t>
            </a:r>
          </a:p>
          <a:p>
            <a:pPr lvl="3" eaLnBrk="1" hangingPunct="1"/>
            <a:endParaRPr lang="pt-PT" sz="2600" smtClean="0"/>
          </a:p>
          <a:p>
            <a:pPr lvl="3" eaLnBrk="1" hangingPunct="1"/>
            <a:r>
              <a:rPr lang="pt-PT" sz="2600" smtClean="0"/>
              <a:t>Não deve causar pressão no tórax que impeça a respiração normal;</a:t>
            </a:r>
          </a:p>
          <a:p>
            <a:pPr lvl="3" eaLnBrk="1" hangingPunct="1"/>
            <a:endParaRPr lang="pt-PT" sz="2600" smtClean="0"/>
          </a:p>
          <a:p>
            <a:pPr lvl="3" eaLnBrk="1" hangingPunct="1"/>
            <a:r>
              <a:rPr lang="pt-PT" sz="2600" smtClean="0"/>
              <a:t>Deve possibilitar a observação e acesso fácil à via aérea;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981075"/>
            <a:ext cx="8540750" cy="4824413"/>
          </a:xfrm>
        </p:spPr>
        <p:txBody>
          <a:bodyPr/>
          <a:lstStyle/>
          <a:p>
            <a:pPr lvl="2" eaLnBrk="1" hangingPunct="1"/>
            <a:endParaRPr lang="pt-PT" sz="2200" smtClean="0"/>
          </a:p>
          <a:p>
            <a:pPr lvl="1" eaLnBrk="1" hangingPunct="1"/>
            <a:r>
              <a:rPr lang="pt-PT" sz="2600" smtClean="0"/>
              <a:t>Deve ser possível voltar a vítima em decúbito dorsal de forma fácil e rápida,</a:t>
            </a:r>
          </a:p>
          <a:p>
            <a:pPr lvl="1" eaLnBrk="1" hangingPunct="1"/>
            <a:endParaRPr lang="pt-PT" sz="2600" smtClean="0"/>
          </a:p>
          <a:p>
            <a:pPr lvl="1" eaLnBrk="1" hangingPunct="1"/>
            <a:r>
              <a:rPr lang="pt-PT" sz="2600" smtClean="0"/>
              <a:t>Não deve causar nenhuma lesão à vítima;</a:t>
            </a:r>
          </a:p>
          <a:p>
            <a:pPr lvl="2" eaLnBrk="1" hangingPunct="1"/>
            <a:endParaRPr lang="pt-PT" sz="2600" smtClean="0"/>
          </a:p>
          <a:p>
            <a:pPr lvl="1" eaLnBrk="1" hangingPunct="1"/>
            <a:r>
              <a:rPr lang="pt-PT" sz="2600" smtClean="0"/>
              <a:t>Deve ser uma posição o mais lateral possível de forma a que a cabeça fique em posição de permitir drenagem rápida da cavidade oral.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84213" y="476250"/>
            <a:ext cx="7505700" cy="1008063"/>
          </a:xfrm>
        </p:spPr>
        <p:txBody>
          <a:bodyPr/>
          <a:lstStyle/>
          <a:p>
            <a:pPr marL="0" indent="0" eaLnBrk="1" hangingPunct="1"/>
            <a:r>
              <a:rPr lang="pt-PT" smtClean="0">
                <a:solidFill>
                  <a:schemeClr val="hlink"/>
                </a:solidFill>
              </a:rPr>
              <a:t>POSIÇÃO LATERAL DE SEGURANÇA</a:t>
            </a:r>
          </a:p>
          <a:p>
            <a:pPr marL="0" indent="0" algn="ctr" eaLnBrk="1" hangingPunct="1"/>
            <a:endParaRPr lang="en-GB" sz="2200" smtClean="0">
              <a:solidFill>
                <a:schemeClr val="hlink"/>
              </a:solidFill>
              <a:latin typeface="Bookman Old Style" pitchFamily="18" charset="0"/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5003800" y="2133600"/>
            <a:ext cx="3614738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altLang="pt-PT" sz="2600">
                <a:latin typeface="Tahoma" pitchFamily="34" charset="0"/>
              </a:rPr>
              <a:t>Colocar o braço mais próximo do reanimador para fora a fazer ângulo recto com o corpo da vítima, com o cotovelo dobrado e a palma da mão para cima.</a:t>
            </a:r>
            <a:endParaRPr lang="en-GB" altLang="pt-PT" sz="2600">
              <a:latin typeface="Tahoma" pitchFamily="34" charset="0"/>
            </a:endParaRPr>
          </a:p>
        </p:txBody>
      </p:sp>
      <p:pic>
        <p:nvPicPr>
          <p:cNvPr id="49168" name="Picture 16" descr="ERC Guidelines 2005 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060575"/>
            <a:ext cx="4194175" cy="3109913"/>
          </a:xfr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32" name="Rectangle 36"/>
          <p:cNvSpPr>
            <a:spLocks noChangeArrowheads="1"/>
          </p:cNvSpPr>
          <p:nvPr/>
        </p:nvSpPr>
        <p:spPr bwMode="auto">
          <a:xfrm>
            <a:off x="323850" y="1484313"/>
            <a:ext cx="1447800" cy="1143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33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pt-PT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CODU</a:t>
            </a:r>
          </a:p>
        </p:txBody>
      </p:sp>
      <p:sp>
        <p:nvSpPr>
          <p:cNvPr id="39939" name="Text Box 43"/>
          <p:cNvSpPr txBox="1">
            <a:spLocks noChangeArrowheads="1"/>
          </p:cNvSpPr>
          <p:nvPr/>
        </p:nvSpPr>
        <p:spPr bwMode="auto">
          <a:xfrm>
            <a:off x="3348038" y="476250"/>
            <a:ext cx="39608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altLang="pt-PT" sz="2600" dirty="0">
                <a:solidFill>
                  <a:srgbClr val="66FFFF"/>
                </a:solidFill>
              </a:rPr>
              <a:t>Meios INEM</a:t>
            </a:r>
          </a:p>
        </p:txBody>
      </p:sp>
      <p:sp>
        <p:nvSpPr>
          <p:cNvPr id="39940" name="AutoShape 42" descr="data:image/jpeg;base64,/9j/4AAQSkZJRgABAQAAAQABAAD/2wCEAAkGBhQSEBQUEhQWFRQWGBgVFxgXFxYXFRcWGBUVGRgXFxgYHSYfFxkjGRQVHy8gIycpLCwsFR4xNTAqNSYrLCkBCQoKDgwOGg8PGiofHCUpKS0pLCkpKikpKSwsLCwpKSwpKSkpKSksLCkpLCkpLCkpLCwpKSksKSkpKSksKSwsKf/AABEIALAA8AMBIgACEQEDEQH/xAAcAAABBQEBAQAAAAAAAAAAAAACAQMEBQYABwj/xABKEAABAgQEAgYGBQkGBQUAAAABAhEAAwQhBRIxQVFhBhMicYGRBzJCobHBFCNS0fAVM0RicoKisuEWU4OSk8IXQ3PS8SQ0RWOk/8QAGQEAAwEBAQAAAAAAAAAAAAAAAAECAwQF/8QALhEAAgIBAwMBBwMFAAAAAAAAAAECEQMSITEEQVGREyIyYXGBoUKx0RQz4fDx/9oADAMBAAIRAxEAPwDyMkJaWMzv2n7LnYX2+/lDn0fMshinXsguQRqw3sNYk1dOFlBJKipLOC5sLE2fffSIy6ViDcEHUXTyY89IxTT+oiPiCrhIJ0c/LsjS0SJCkJAPacgN2hY7m2vjx5RFnhWYlQIuW4O7tzgAokubmNFxQmjQUU9SHyrAzAj2nKSxIdPGKqqLqJO7wcio7swB9a3hpq3OAX8j84UY0xLYZyxxEGBAxoAyoQ3MFoeMNr0MAy4wofVK5LH8ojUJjL4MXlr70/yxppa7DuEVFGU2OR0Jmjs0XRmFDdSOyYN4bqFdkwmhoapBfz+UTIh067+fyiR1kJcDk9w46A66E64cYokcMV2XtDvETOvHERCM0ZhfcRLKi+SyEdDRmx3XxdEWOx0MGoECaocRDoB9ehiNTC/gPgIRdYGNxEWnqw9+EJ8lLgtI7NEE4gnjAnEBziidzOqJAcnhpsb6jxgU4woMAw4lrnnBOFetK7rq49/xgEpl/wB3/EqONaUdSdE6VXZ3CgFA6j7m04xExCSElKk6Kvdjl4wX0pAt1IYW1Ol+O9478oJKMnV2PMvtvtpFc8FOVqmOSJ8pLjKCSGvcm3BrF28oZqEpfslxs7DZtrQnY2ljxUowCCSrYcoFGnZmlTBQDHBJiWEHj7oTIePuixkIyjCGVq8Tik8fhDc5NrmEAuG1ASlT2fL84uEYuABcecRJeGpAb7oMUCfw0UtiGrJH5aTxT5wJxxPFPvhv6En8NHCjTz84di0oM44niPfDc3GwQ3yMH9FSNveYX6Mnh8YLDSiH+Ut3UNmywQxHmvyEShTp+zBCSngPKFsUQjiP7fuhDXngvzET+rHAeQgkpHAeUAisNcfsq/zQPXqeyf4rxb+ELAMq/pUz7PvVHdbN+yP4osyY4GHYUisHWnYeX9YXqpv4AixeFeCwpFb9Gm8f5YQYfM+17x90WTwjwrGQBh6/tH/MY78mHdXvVE8mOAEOwClqa1j+N/xvChKbugEchs+nvhtcvLodPhyjlGwY3+OseK7Y6CXQS1PZvGzb690QKrDwhKiNAXNt9LRN61QsoO/4vyaG6yYOrVz2A3s5PKNYOUWtyN7KgiAl+sIMwI1EemWTBHGJmG0ilBRQlzo9mHmdYm4fiHVq+sCiSddE67WZneKSXki2UhhubpG5pMSQo/mpaw13SknVnTYRpMLrcNUP/UUsol79i/gUwe75DU/B5wkWg0peNR0zpKdU4GgMqUkAgoUgrSqwUlQLHI6ipBSTbKk7lu9H+Fy5lQpGICVkUg9WULY9YCLMDd0kxNodMyrQhMerYx6NqBKVKRPnBgSwKF6AnccuMYrG+ifUpUqXM6wJDkFIBy7mxa1rRVCszrwiVPCPCiEAbRxMBHQDDBhRAQrwgDzwhgY4wwCzQjwkcBAAQMc8EZVgQdduBjhK5+6AAFQiUw8ZQ4wJlwABHGD6rnAlHdAOxVEPu1vx7vdAl9v67wRnJDHOkbXI4whWO82e4Ou9o83T8jakdKSeNncctvvhJ47Cu4vtoGt5Q4JhdgnkGPPh5QdTilNJdJQqfMZiM2SUnikkXUeMOMG3sYvkz0mUVnKm5Z2cBhxMWcjovULGZMqYQLkiWrKOZUvKn3xx6Zzk2kJk04/+qWnN4qLl4q6zH6ic/WT5q34rJeO1629tgLSjwqoVMUlHYGxVMloBI+1cholDoisDtV1Mgvf65ShxsEpjIqU+rnvJMC0TOE3xKvtY0b+g6LlJdGKyklm+rUt/epO+0dVdA65SmQtNRLKiXlzZSZhD65VEMW5mMEUCJ2HY1NkKBlrI5Ocp7xGUseZcST+TX8DtHqOI+i2okCWaddTPJDnLKkhSCG7Mwqnh9dACLG8X2F+jOq6tJVVsVAHJOpUrUi75TlnEa7AtFfgHSFeKUhlonTJNVLugpmKSCr+7XlPaSrY7ecZyo6QT1JUPpMynmy1FJlqn1GZR0Zy4DHiRHLghlzXG0pLlBOcYGzqPRnV+zPpiecmajfRgpTCIM30bYilPYnS1KD6TZgSU3yuJiGBDkWd7Rg/7Z1Y/Sqkf4y/viRQekeplzEmZPnzUe0gzlhxyULpI1BvpoY6FgzR4aQtcX2LOb6LsSS/1CFfszkH7orKvojXSvXpJzcUpzj+GNF/xo7OUS6hLEEH6QharAAgvLuk68ibcIVPphL2VVCyvWVIUASbewkkAOdQ+nMVXULumHumFmTspyrBQeCwUn3wbxscT9KxXK9YTlpA7M+kkmXML9pihZMux56c7Z9XTalXabh8hPOUZso+GVRA8o0U8i+Jegml2ZXPCiHJ9XTTGMgTUcUrUmYPBSUpPmDDZSRfUaAjQng+x5FjyjVOyQxLMLkhQqBKooAlAAd8NwSzYQ3AMflqtBEw0k2gs0ABGEMBCvAAQMcVQGaOzQAZAQ5JnKSXSdIYidhOHmYu/qjU/KILui3GLLEkEsla/VbZI1Weew8YqFrAiTXUU3OohBbRLbJiAukWNUq8jDg1FUiKvcRS4HPAqQdwYGHqsugyYVA/HfDcPStB4mCxHL1gX5xfdD6JEycVzZXXIQxMtyAX0KmuUjh749fwrpjSy+z9ElSh+rKQPlHHn6tYnWlsqMbPGOi2OKpalEwFg4Cu59Y9F9ImFpmoRXyhZbInAbTALK/eAvzEVHpO6OS5kwVtFk6lbImoTlSUTr3CLWUkP2dwp2i29H+MImyfo9Qfq56DLVuyhYKHNwD4RlPNonDqI8cP6A46k4s8+VNaOSU3t97/j4RN6TYFMpKhUqaGI9UkgJUjZSSWBBiuGouPBST7gTHuLJGS7HI4NDZkcD5whQQH4WMS+qS7Zu1wsD5RIRIAccYTxxlww1tDIo/qUzklxmKJg+yr2e8Ee8QnUpUNA/HeJ+CJAUuWvsy5qShR2SoXQvwV8YiSJbHtFv3VKB/yg24RhLG4srVfBAXRNdMO02IqQb9xsC44KSbKHf4RKVJOwJHcYbXIfUffEFqXksKdaZnqsFHRL9lX7Cjof1VX4FUIdS7gg+L7gjjyio6pSDa4Pke8Rd4XWS5hSmoKkpBYzEpzzEJ5pJHWoFrvmSPtCwVtD5GyezAxsMc9Hi5VN9Kp5qKmnKc+ZAyqCftZXUCkbkG3ARjocJqW6G1Q4DaOeEhBFCCeOJgQYTNAATx0DmvCFUAzJoS5aL2kxMS0BIRpwP9IpqWTmWBx+6LZGDqOi0v3ERjKcFtJltWSBjidwRvZjDyMXT+sP3SfhFarCJugCSO8Oe+JSVzpcspEsnZ2BYEXuN3MYSjB/C7+4kiWjFZR9seLw4J0pW8s97fOK9VUndKhZro+cNoVJJ1TtYhtr+8xa6aP6ZMVlp+T5SvYQe5vkYbVgUr7BHcTEShRJKCV2KdbAhiHHPfaGqSVnUrIuYlDslibWJ+QtzjOOOcpNJvYfBYScJEsvLmTJZ0dKmtDs8VBSU/SphSQxCu0484hgzAzTVEXJBSDYa6fi8IusnpcHq1NrsWD3t3HyinhzruCaIa8DmaBQUNnKvnpGgwGQuXLQGOYEqtcesd4p5PSBzeWNDcHlz8Im0/TIJZkKA5N98c+aGecdNWOz2nBOkiVoCZwSQLATEhhYbqDeUaKXh1LMF6eQX4ypZ+KY8Qwz0hSwQFOnnlPyjY4V0vp1tlmy35KCFfJ/GPHlj6jD2dGyaZvz0UolfolN/oyx8BHHojRs30Snb/pI+6Kqi6QOzLP7zKHnYnzi6p8WfUA/sn5GJj1T4baK0ohK6CUB/Q6f/TEAfR/QN/7OR/k/rF7Kqkq0PgbHyMPAiN1lm/1P1FS8GWnejugP6HJG7pCkqtzBDRX13RCjBKThy5jMAoBRB4MoTM2/2Y3WWO6t40jPInu2/uxNJnkVRSYOhXVzqVUlQ262Zmbmx05G/KBnYRgYIP1zWOZCpqkjg5AIHcY9SrsHkLDzZUo81oQfeQ48DEGdIocmQ/Rso9kdXbi2S4749CM8cknpn86Zi1Li0UGA4LSdTNRRz52SeCFJExwFKsVpQoWURY7HeMRivopqZZJklM5O3/LW3crsnwV4Rv6Xo/haFEoKdSSkkrRYOewtJAsxts0WtLV0csES1pSCOsYZyltMw2AuNLXjOSy45OWLU78r9ylTXvUeCYhhE6QfrpS5fNSSB3BXqnziGY+jKjEaYOlc2XoCQdMpDgnYpOrm0UGJ9CcNqP7uWo3zS1iUdHfL6ptf1Y2j1eRf3MbX0JcF2Z4k8I8egYv6Hp6Bmppgnp2SWSvwL5VeYjDVtAuSsy5qFy1jVKgx8txzEduPNDJ8LJcWRVQjwRTCERqSUOFfnNdjFzOqxLGY7eb7RS4c2YghwR84PEy2VIdrnV22s/dHFOCnOmalthuOha8qhlJ0L78Dwi3VGGBb8b7RrpOIJUhCioAqA1sHFjHN1GDS04lJnS8VvNdJaUzsXdy2h7odVVSjLStYGVVg6Xvex1bSKVK/q6lX2lJA/wAxMNGf9UJZ1SsEdxT9/wAY0/pk+LX/AAWpl9MoqYkhQQFcHyn4w2rAJfsqWnuU4+EVlclCqlfWKKU8QHvZtu+DqJQRT/VLcGYC4sdCGtC0SjVSduvoF3yTVYPMD5ZxL7LS+zX/APEMTsPqGI7CnDPbNcNuBew8oQVi00qSFHPnKH1NnO/lE7CKpS5eZZc5iNALAD+sOWXPji5Npq6BKLM8rC5qXeWrQjR/hEdNKskJCFEmzMY2x1Hj8Ipcfxco+rQWUfWI1AOw4PDxdXPI9KSsHEiI6Pr3XKSr7JVf3CItdh8yUQJiWfQ6pPcd4r3i2wrGAB1U/tyVcdUH7STsOUdWvJDfnyv4J0pkamxGZLLy5i0fsqI90aLDPSRWSiHWJg/WF/MN84cmdFJR0Kx3KBB5hxDC+ho9mafFI+RjlyZ+ky/GvVAlJcGwl+k2tVZCJLcCha1aO57YA8oOV6Xq5CsqhTrJuAZcwFu8L+MUNLhik6LQDo7LFuZSFHQtpEXEcGWFpWClYSPWSSUWJbMSkFDPqoAc41hg6CUUsdX9zPXlT3NtK9MFaQr6mnJADZTNCrjUBWYeb6RUzumVXOJMydUy+QmSyO4BCZQHnGapQuWQsLTnLJTfMDyt6z3sHMWtZSVKg66eangRJnt5lDGOzFjw4H7tJ/75Ik5S54L6g6HzapIWlUyYSWUFFBUmzjNnnNcaMS8SsJwpNLNC5c9AIsQZlDlUndCgaq6TwjPdGeky6Kegq7LgIWlRIzpJ53sS4O14ndM+jMvOKmQlBlTnXaRLmEm+cl1pAUD6w5uN42fX5m/ZOS422W6IWDGveo9TwOYJ0tQROSlKe0AlcmYUWN8yZq2DuwNgzaRRYliJco69KQ5LGZQ6kEKLKnuHc2sPC0eY0FRNkg9UhaXDdmiTxDvlnXsG7ieJiDNoiTaQrkPyeS3IMvSM1KS3NtCPUhi02xFSCoOzKoiAGANk1DJB3J598RVVis2dVRTqV2XUr6AT2QQNKsDc7ctLR5xg2JTaZVQhAVLVMyhjL6kmWp3SEq/NuSGUHYttDuMUKSsqTLSSpSycshM1xnUEGxDFknNzI4xtc9OpfsjNxjdGuqsPGfrJFQiQTdpE2SlPglNUpvDyg5NLU1hEmbUJqEAaTpeZQA1KJiHKVsCxzi9jrHnhw8/3f/5ZY+M2L7oHWGlr5MwIABPVl5ctAZQO6JhO2hDWEKWWU1TSf2V+tDWNLe/yVWNYaqnnKlqBDHsuzlHsm1tOG8Qcxj1T0jdE5k8FciUpRk5nYFlSrqAS/rKAIsPsmPJiuOdSi+HZautyiBbTWOnzypn1AaFMAsRBoJGgwA5pRFjlVoeYH9Yz0FLnFOhI7i0Z5Ia1Q0aBWBkIXoVZnS1rXcQNdhuVaFJKr5cz9plBuO0VsvGJo9snvY/GJkrpMsapSfAj4RlWVO9mGwE/szl5wJmxd07C4Z2g6maDJSEIKU5+IVdnZ9d4kJx+Uqy5X8qt+cGaynUnLdIfNuL+PLaBye1xYUQRU/WFJskLWu9vZ0IPhFv0fX9T+8r5QglIXMUsKScwIaxuUs/4EBRYYlKGWkZnsQSC1txGeWUZwp7DWzLQG48flGIr6jPNWo7qPk/3Rr5YCQwJIALOXO25jEmF0kUm2OTOAhY4QpjuINv0Tresk5Se1Lt3pPq/MReJRxjD9DpzVGU+0kjxHaHw98a2biclC8ipiUqGoJIbx08HjwOrwtZXpT332NY1RFxGa8wgFQy2tx307xFhhstaUheZWb1gQSFDgxDEGIOL0xly+slE2IK2ZTp3IfW7HuiuR0zP2k+Mo/7VR0Sj7XDGOJcc+QjHe2a9PT2fTTOwZalbqVKRn7s6QFHxeJtB6Q50xRKgocSiYUjuCWAjzE4+TchJJPFQfzcRYyOliJaEjqgXucqw721dFovN0kfZpRVy82Srs9R/tv2DnXMytcKIWPI6xEm9L6abKMlWZKVaESwAhfsqyptqWPEKMebVvS1ExgELSB+yb/dC4fjUkLdSy3AoLPzg6folCPtJ3qW6SZM5N7Iuaro2gqITKkyyLFK5S1AKFjdKnF9mPfEeV0aCw6TQnX2ZwNiQbZn1EXiZnXTZNSlY6tSe2O08xSS19QGGQvr2ozeE04VNWyCtxNZIzOTnOVyB6rkOeAPCPfxyxZ4a0qfc5ffg6btDs7ojNCkqlrpZSxugzRf7JCnB8odmYBPUAJi6VaUuwKZjJe5ICQLk6k8ImzcNmoXMQgLUlMjJou/YSM1tyoKYagvtaJlNg6lqlmWnLkSFE5J6Rn60k5QtTh0pY5nsqwESmuK/Je73sok9EzuqjG/5uabcY0HRfotKQozCZc1SfU6qX1YQtrlRPaVY6aXgcozJcTJZVPKk5+sATlSAT2jfrC2jgAtYiFwKWXMp5iElaLBRSHyIHaO9tnjN5oY5K12b9BuEpR5PV8O6US1LTKGbOBuwuAHHIx8+dK5YRX1KUgJSJq2SPVDqdhycnzjUVnpHkpqOtkylFiPWISkkWfixEYDG8QVPqJs2w6xZWyXKQ+wJuY4cGPS9SVJpbeH3NHbVMrDALMaSv6C1kp3kqWB7UoiYn+GKKdTFJZSSk8FAg++OoZEhIkmTygTJhUFjIMK8H1UIZcAwc0c8KUQjQCFeHpVatOiiPExHaOhUnyMsUYzNG4PeBEAmBeOhKKXCAJ46EeFyxQibgk7JUSlH7YHnb5xs6vo3LnLUtK1AqucuVQdtQI8+BgxMbS0c+XFKUlKEqZSfk9Up6cJlpR7ISE33ADRhsb6LTJSyZaSuWbgpuRyI1isl4pNTpNmD99X3xKl9JqkaTl+LH4iObF02XDJyjJO+bKckyOhCAghQKZjhnsALu4Z30Y8jEVZvb+kW/wDa6o3UlX7UtB+UCrpEo+tKkH/CT8Q0dilPuvz/AII2KjND1JOyzEEsQFAkG4Ie9t7RP/LSTrTU5/dWPgqF/Kst70snzmD/AHQ3KVcAbXpDLKaNYk9jIRMTkswDhQDaOFA/uiPOvpq2bOptWzEC/KNLI6YKZupSUmzZlkEbi7tDSKigft0c/uFWlKfAfRyffHP0scmKLjJdxydmcVPUdVE+JgCY2CMWwsf/ABy1ftVym90kQ7/aHDRphaPGrmn4JEdWp+CTFpB2939I1/QyQqWmpn3IlSl5WCmC1J1Y7i228P8A9qqP2cMpv3p1QsePbAjW0ZxWYlEymp6akRlBQEBKDlUHzAKKlXHFtdIxza5R0xXqUjz/AKPdCqypmpEunmka51pUmWLaqWoM0UPifx+DHtX5HxOaCmpr1JBHqpc/DLbxjOn0RqOlSPGUr/uMa43L9Qj01awLkC21vgBDFXTSpyWmykTBwWkKYcnBaHM4Zsm3AP4XhSgWdJL20U8aUIy+K+jmhWklElaCf7lSyx/YUCD7oyVf6OEh+rNUOAXSlT+KFBvIx6jOyjXMm9h2iSTYMBeHpPHKUgXdTu55ffBwB4dP6CVYLJkzF8GRMS/gtIMQpvRaqS7005hq0tSgO8pBj3yatmHaPG2/IRyWexUPxygsVHzjMkFJZQKTwIIPvgDLj6TmU6VBljMOCkhaT3hQNoqavoZQzQc9MhydUASz4ZWa/KCwo+f1S4Eoj2Sv9D1Mq8qdNl8lZJg7vZI98Us/0LVH/LnSVftBSD/ugHueZlECRG3q/RViCNJHWDjLWlXusYqKjodVoJz0s8Nr9Wo/ygwBZno6J1RhqkeuhSTb1kqSz8cwDeMMfRucFBYxHQ+aUwn0cwUFjMLDhkwnVGFQAPHZjB9XHZIAAzRZ4Z0lqKf81MUBwN0+RivyR2SADaSfSzVZQJkunXlIUCZSQXBftZWccu6Mpi9cmdNMxMpEnNcoRmyZjqUhRJSOTtEcIgurgHYw0ElMOhESKasXLLy5ikHXsrKT/CRAFnoXo76CUs09dNnonqQx6pKJgSkn1TMKwM+/ZFrXj1Kagi7A87gfOPB8O6SYiFhUudVTDs5mTh3ZVAgx6p0L6QVVS6aui6sBLidkyJUbWyLFidbWhAaBKl3OQHayif8AbxPODMsluzfvb5CHupTsjyA87GORTIB9U8u0oe7NCsCulyASChWYF/ZZPmNW4gQ4JKkJUskMGsnMN7l1Pe50baHUVDOxVxu2ujQs5GZSVKJ7I4Bi7RYgpc1vUTzJdQNtXJuT+LwyK4E+q225PjpDyusYsUng6SCA3fx4RHmlZ9YKTxs4+JgAbXWh8oTr+toPE/0vCJnX9VTccyH8nfaBTRqU1gXGuVZDXu5AaHJlMzEkJ20Uke8wAH9KOgT/ABAj8WiRKqSdU87AcdojzHCcxyEA7WPCwza+EPJmBgewLbrAI4OBvABKl1J+yq36o/DwBq2F0uO77hrDJrgQylI7s78IM1UtIJOVR4JUlze3BvGAZIlVKSDYDi6VN7w0Nors5aWyUg9pa0qDtqJYLZhtmNhs8NKnBakJUAc1wykZQU37TnNM2PZBAiYphdrbEX+F4QCBKAGdnuXUS54niYizOj1KsuuTIWf1kIV8REoTkjeFVORY2Ph+HgArVdCaJX6NT+EtH4ERpvo0w9X6LLHMKmA+5Ri6VUJ4DyH3QipqCNBDsVGfmeibDyPzCvCYsfOGB6IsP3lTP9VcacTgNo4zxs/vEKx0ZZHofoN5az/izB/ugv8AhBh7/mVt/wBWZ/3GNR9ID7+Ln490Iqo4FQ8ILQGc/wCE2Hj9HfvmzDAL9GeGpClGmLJBJ+tXt+9GmE4n2j8YCtlGZLUkqGUsCSwADhwS24t4wOgozGF+jbDxLQZlK6iHUDMWbm7esNmtyixl9BMOF00cpxxBPuUoxZTq8JUQphdhcMrgAoKYG+haI6sZQFZSWI4M79wLiAAh0Zo0+rSyR3SUv/LD0jDZSB2JaUfsISn4ARFTjN7OOIuffaCOMjn+B3wUBOSkD2iP3jHZAfafxvEBGMp4Hnpz58oVGKh2Z3fcfMttBQE3qm399/fAiSeZ72+6IiMWSbiW4NgUlJflaz9xhs49LdihY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 dirty="0"/>
          </a:p>
        </p:txBody>
      </p:sp>
      <p:pic>
        <p:nvPicPr>
          <p:cNvPr id="39980" name="Picture 44" descr="http://upload.wikimedia.org/wikipedia/commons/thumb/e/eb/Album_pic218.jpg/300px-Album_pic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3068638"/>
            <a:ext cx="17780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82" name="Picture 46" descr="http://www.inem.pt/files/2/multimedias/201410231638599351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1412875"/>
            <a:ext cx="23987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AutoShape 48" descr="data:image/jpeg;base64,/9j/4AAQSkZJRgABAQAAAQABAAD/2wCEAAkGBhQSERUUExQWFRQWFxcVGRgYFhgXGBkVFRgXFRgWGhcYHCYeFxwkGRQVIC8gJCcpLCwsFR4xNTAqNScrLSkBCQoKDgwOGg8PGiokHyQvLCwsLCwpLSwsLCwsLCwpLCwqKSwvLSwsKiwsKSwsKSwsLCwsLCwsLCwsLCwpLCwsLP/AABEIAJsBRgMBIgACEQEDEQH/xAAcAAABBAMBAAAAAAAAAAAAAAAFAwQGBwABAgj/xABNEAACAQIEAQkEBQkFBwIHAAABAgMAEQQFEiExBgcTIkFRYXGRMoGhsRRCUsHRFSNDYnKCg5LCRKLS4fAWM1NUY5OyJHMIJYTD0+Lx/8QAGwEAAgMBAQEAAAAAAAAAAAAAAgMAAQQFBgf/xAA9EQABBAADBAcGBQEIAwAAAAABAAIDEQQSIQUxQVETFGFxkaHRBiIygbHhQlKSwfAjQ2JygqKy0vEzRFP/2gAMAwEAAhEDEQA/AIB+Q52GtFQJ36tA/mktTvLsiKMHllDDujYN7tRIHoDTw4i7Xtq/WeZWPuBcgU3lw5MlwV/eeP7mrPmKKgjsGelBZMOyL9q4dj777UyfNNMhcMy992sx9KQOSGT9Iqgdgsx+BofnOBsFCjgdydjToyMjkp4twTnP8ckihruG9PidqaZbOLWMjW8Tf4CiE2apLEsTKeqNyDb5qajE8YRrggC/abn4CsjK3Bbspq3nRWZkGtVB6rjw6n41JfpxNgUIv5MOPgarzIOVehVXQWGwvwHqRU3XFAhWBtfusfias6b0sb9EpnOGSMqwgJZiBqjDKwv3ld66/J7Bl3xABHESbDzDGh3KDHqpUlSxbbjw9WAptFnKdKsfRC5+uXAt7tdBm5BOeAaDneSinKd3jml65Nu+xPvNRWLNZGcAubE2tqIHoKlHLDK5OmJTSVPGw++huD5Lya1siW23PW+fCnMIy2sz204pDNsseO2kalYX43sfIk0jFkDlgHsLi42A+VSHOZ48OqFgNVvZWmK5200gIXSNuPGisoUGjymTpDGDbxW9EFy5kRhISxF7X3+dPTjgsl7G3lv86SbMyX9m633JJva+/HwqCyaUQ/JsM9yQrFQewXFSzLsvYyqQmnVsCxVL34W1EX91A+UGZJNpDPGgS+hVe6qD3JpFzbtvx3oXhsfHCwkSUF14dW/ZatJhjbIWSE6cgllxq2hWA+C6C5aSFTfc61Y+ikmksBm8UstumQ329mS3rosKgOLz+WZtKktfawFvHhTzIs8MWwiD37WgLm54b6hceFaMmAZxefBJBxDhrQKmubx6CwPYR8qiOYY5CQp7j20XzDO2xIGlJEdVs4aLtXYaFAsoA8zv4UL6LF9iykeEF/6K5gLQTl3dq104gWg8GGWR2HHuoZiEVGI3NvIfG9TPDZbjXIHRYix/6DAfBKc4nkNiGXT9FmJP1hE+3qtTpADqVA0lV903cLDzP40dyCV99JK7digj+9ejMHNpit1OGxFu/om/Cn+TcicdG7Wwk5S1hqj039ajpWEb1MpTg5O8uHu08pv2XUD0C1D87yCWAAhmIPmKt3BclMV0IBhdTfgdP40/xXIH83rnl0BBcgJr+ZA7KzOxLY9SUYbapDD8n5GUEsRfxNJYvIZFtYk+tWvhcxwDoWX6S4AvcQRDa176ekvalvyBjQ/UwWqMnqvqVbqdwdDG6nfgasTkHVWWilFOS3JcIoaSzE94Jt61YmTYWMfo0/lH4Vv/AGWxGkfmiD27r+NEcBkE68UPqv41XSNO8qDegePwketmKoqgXJNlUDvJOwoXnEGqIBCNLbgqQQR4EbGjvKjIcU2HdIsMZWdh9aPYaWF+u3eR41H8i5FZhHCY3gYkuWBMkeykAWv0h7vjT4IsO2EzGT37rL2c1JZHudkA05oHgsu6K9je/rWMI41Msl9IYCw3JY8BfYDgdz3VKzyExp/RqP4ifjQHlPzdZlIipHBqGrUfzkY4Agba/E06GaASN6Q+7x1SXNdWiEx5HJj5WeFmEQsGIYAg8Sp7z5XFKR8gsOrN0klrcS7AfK1d5byCzGM9GcPMkbWLaH6t+BJtIeyieI5M/R10MrLfjq/E0M0kTpD0R93gL4K2ggaqK4DAIMSww/RMBexI1j50hjzImKA1C542UAe4dlFsPAkWI/N7i3ZTDMirYkszEW7l1G/qKDirtL8oW6qb+lxW6b/lYyGzKpA4XBBt7mrdTchtRWMNfYG/lTmDFsPaJ28hRnE5xpQxobr3hrfNad5Hlesa9cAH68q8e7SDe/mKNzwN6W+RkTc0hoJnhM3JTib05wWK1vZmsB2W/ChnKJZIJOsY2ve3RsrCw8AdvfQ/BZs2rgPdTGv9wgDeqYWyU9p0Uix0bX1AqB40yGT6+u248DYfGn8uLBiCkgN/ruFIYaxB/wA6zNAB0WwucW0dykXJ7AhUGy/A1J4o+3hTDknk7Sx3BWw8/wAKNYzDGEXYg+A2oaO9QEXSaZpCpK3UNw4gHt8aRkCoC2hdr/VF/W1J4XMunLXUDT+t3b91Cc8z6MAxkgk39kXHvJaqo1orcQXi9yH5xmdzdQBcdov/AJUtlWNYr2ef+tqj8rgjgB5W+6pNyZy151OgbKupmOyqoHEns++mNFN1S5HW4kIHynQnRqN9hxo7ya5usXiLOsXRxkCzydQHyFtR9LVZ2B5LYXCaZGQSzDg7gbH9RDsPPjRkZ4SwHRsVN+v1Qu3Zubn5C25FB0wOjRaGq3qC4TmRBYNNib94RLejM1vVakKc02XW68TSX2OqR/kpAqVQYkMtxe3YSLX8R4eNI4zGrGup20r7ySe4Abk+ArPJiC05QNeSsDihOE5CZfEAI8JCLfqBj6tcmnqZbhothHCnaOqi+8ULn5YH9HAzeLusY9Brb1AoHjneaUykGNioUiOUkELe1w8Wx3O4tS34LFye9l17dFGyxXRKnceHXjpX+UfhSgjHcPSo5HnsiBVCrYKO/u4bneu/9opfsrQtwM5GrfMeqhlbe9SKsqOfl+X7K1n5bm7l+NF1Gbl5j1VdI1SOstUd/K03cP71P8uxDuCXNiD2XG1vHxoTg5gLIH6grDwUT01mmmoH6x9T4fjSbsQPrHq34niLbbd9/hQdVk5Dx+yOwn2mmuPy9ZUZHF1YFT5EVjJx4+G53pCdGGm2o9YA8dxvfs2ttY9t6F2De4UQP1fZQOpDMPyBw6KFGsLYDTqOmw24d1SLYUKzCGXo36MnXYFBYkXHEcN7/OuTh5WHtMpMdrWJtJt1jtw4i21TqMgFgt+bif2VmS99ot0grOkFCmw8lm3O9yDuCFJOkD9YAgb7beNRnlXgM0MoOEfTEV4DTfVc8dX+tqKPZ873Zc7B3k+iB0gaLolTvWO+uhVRtluedsklvB0H30thsBmv15JfH/1KLsNj9etg2U4fFNF8nH0SOscmO8Fa+mmebZkmGiMstwgKgnxYhRe+wFyNztUQyzL8WjgymaQWNlOLNjtxsH3sDRHF5dJMBYSxrb6uKk61+/r7iluwcbTTpG+KcyS9S0o7leax4gExm4U2O4PHfipIrrM8tWeJo3GxG3gewjyNC8Fgzh4raWAUFixxD+ZY9b/VqQyfENItkaU36wMjPuDvcFzwpQgjaBcgv6pps2Wg0qNz+Z4sRIN1ZSwPuNqHRsJmLOwUAdtzc+4Ue50cE+Hxz9Je8o6QG97htiSfMGoxl+FD3NwAN7s2n/M11KpIO5OMJxNuFZWYIbmsoDvQBD48Q7tpCkjuFrCnzosRDSLq8LigkCtIbDajOHwCslnmNxwAAI9acRWvBN90toDXyTzE5pg2A/8ATkHyB/qpLBZLHITIpUKPqnY/OhsuIYHTZQo7QiA/K9Nzim1AXFh4CiNVolAG0TlLa7BTc8BajeUZBITd1sO7Uo++o6cQzG3SEDv7PLakMxxWojw2uGO/jScnJPzkjKVbmFztMJFski/sEML+Zam03KDFP+c0hk4qC4v6FQPnUDySB2jKiUID2MpN/fan0WVyxmxlJH7TAehqtKVFjmmyn8/OdKCU6PT2GxjN/RKc5XneVBNWKwckkjG7MZwF8wodfSxoHi8KdXVUEngbcPeaecnuTLTE9MxManrfWN+OleO5+HE0BlaFZw5dqb/ZEeSfJLDZjPKY4ZlgU7OJTpW49gBrlm7eOw4+NiZzyAZ8HHhMOwii6QGWxOpkUcNXFmLWJJ7rAAUKfl4mBhWNEhijQWA6zfeNTHtPbQzK+dLHY2TRh0jQDrPI8ZKonYNOq7MezcfC9ZXHESn+mNEpsLIgdT8ySprg+T0kbRx6C8KIRqMgFuwBQOsSe0kiw2B7y+XZMqKBpCouyoBtYb7+F99+Pzr3PecvEQ7RuCw23ROPdsOPyqZclsVi/o2vHMgkbr20hBFHb657+093DvqsRJLhoxmoE6aK2ZZDYUjvekMTDCxu4Ukbb1Xufc9OBhYrGJMUw7V6kfuJ4+4HzqKYzn8xB/3OFgjHexZz8NIrHFBiSczRXanHLuKsjG8my8zPHIgRrWHRuSlgAQulwvZfccSeNSVQoG0f9z/KvPOJ56MzfhMifsxJ/UDUq5p+cXGYrFtBiJOlVo2cEqqlWSx4qBcEX2opMPiI2ukL+/8AhRGQPpvJW+m/BPUAV2AfsD4Uis5/1764cXO+9crrunxE+HoryJqY8X3ReydtZB1WS24XhtJfbu7zZUxz79ZBf9Z/+Hbbu/Ob/s+NLBB9lfQV0Av2V9BT+vZuP88FMqask9yNcQXT1es99fVvff2eq3j1vDfemW8n52IA+xxuNybtc24WG3dfwpz0ijsX4VsTjuFX1sfmVZUNEWI7cTCdrW0EXIbUCSJO0bEDv49ldyRSn+0RjjeyHtX6vX263ffa3nRD6UPCt9Oahxo5+SmUoScLN/zi8GAvCDxLMCbML2ug2tfSe/brGwSPuMQE6mk6YSet1hqF2NhdgdJv7I340SMh76TY7Vnfj3XYRBiavh2bR+f4KytaE2a/BhudJHv40n+Tn/5iQixB/NC+5vcEDY+6ms/LTBxz9A2IVZtQTRZ76mtYbLbe47e2lc85XYfB6fpEvR676eq7X02v7KnvHrT2y4glrcjrdqKB17kPu80pJlzf8eUbD9GOIK7nq77La36zd+2/ycdRYTTAkg20gqN2JsrIQL67fujtvdzl2arPGksTh43F1Ydo4du432se6g2V8vcJicQcPFIzSjVsUdR1Pa3ItQdJO4OyB3u79N3fqr04p8uXgFryTMHTQVIGnTYAWGnjx/mNN0yOMcHnHVK8ATudV7sp31b/ADvQzOOc/BYWZ4ZWkEiGzAREi5AOx4HYih7c9GX/APXP8L8WomYXaUgD2RuIPYaUMkY0JUoGWIBYPiOBUna5BULv1duAO1t/DanWERY0CL0pA4arsbXva53PGguf8u8Pg4YZpBIUnF00KCbaQ+4LC2zCu+SnLWDMBIYQ46MqGDgA9YEgizHbY1lkixjoTM5pyXvrS9yIOZdXqjTzpYhg1u267W8dqRy3KoIDqhjVOzq8NPcO4eVQ7OOeHC4eeSFop2aNihKiPSSuxtd7/CpjgMQJIwy+y6rIB4Ooa3xoJIcThMksrKadR28VbXtdbWlQTn4y0GOGe17aoyfBgGX4hvWqkSSBE/Os4Y3sEt8au7nbOvLnUblSr+WkgfJqhPJ2eCDCLI8ak9+hb+tr16zCymVmdwq93cszxWihOXPe5UFh4W/Gsp7ykxySy6kFh5j7uFZWoi0m1G58IykWFr+lGsuw0TJpl1h+zRpA95sTUgz3ku+FA+kFxfhrSOxPgyGo3hMBrlH5yONeAJJPwUE0whW1yVzDkdIo12fTxvpkPx0AfGo9JEVbSdvOrOn5JxCMEpqO126Sb4C9NsRyMDLqhjwgQC5MrT6/7xtSpp2Q0HGrUYC8EjVQCSYbBR8+PrXAU3qYZNyVglkKyFddzZY8Qqj3CxPxofyqyqHDvpgY34MrEkjyJUA0QeDomZCG5kLwuKkDg6jYdl7j0qQxHWuoEg+ZHypDk3zdYvFx9JH0Wk/blVfUbkVJ4ea/FInWnw6gEXCSGRt+5QvHjxIG1C5gvMmiZxYWkodkeAOKm6MBwq21uG4X7OG7Hu95qVcpc3hwMIiRQXtt26e0+bHtJ49td4rGJgYhFApaUjYKNTeLWA437f8AICB5tkmNZXxM0MgB2FxwuQOHG1yB4k0tsYebrRKdIRoSkMvSTGTqNHSSSHSifVF+/uAG5PcPS6sFlkOAwvQppBHWkcAXZyNzv29gHAAD3xjkJydGXRGaYA4mRdxx6KM76f2z2+nfc5luGOOcs6kYZGsw7ZXH6Md4v7Z7fZ+1bY97MMzpHbh/KWCRxmd0bEvkGTLiHTEtEqou8CkDrEfpm/VHFe89b7NQDnT5xenf6HhmvCrDpHH6VweF/sC3vt4Cj3O3y9MKnB4c/nWFpnX6iHhEviRx7h57UohOoeBFcmCN2If1iX5DkFuAEbQxq6kjJJsK4tRjK5UJIIuxuoAFySduHfSebcnZYNzpJ3uiuGdB2a1Hs/d21u6VodlKFzmtqzvQtjtVhcyrK2ZXVStoJL7346RVclqs3mGw98XO/wBmG3vZ0/A0nHGsO89iNnxBXgDv613ekgd/WlK8ECtpXVZetVlFmVIFyn5YwZesZm1fnHKjSASAN2ci+4HVG2/WFQfltiBi2lxWGxbmKLCLIFikYAyB5PbUHqCy2NxckqKkXONkmBlg6TGSGEpcJIp61zvoEfCS57LX8RVNcl5gs8ulr3gxCqrLtITG2lHW9hf2uJAKjzr3fs7goJY+nbmztsGx7pvksGJkcDlO5XFjednBxzQxBuk1lRJIpGiLUO0/WIJF7cBfe4tU0U15v5D/AEH6QPp5fRtp2/Nk/wDVI62nhw279q9FYSRCimMqUIGkrYrpsLabbWt3Vx/aDZ8OBe1kQd2k7j3J2HkdICSl71omsvWV5klalQvOMeizpn/Ww8n91D/TUp5+IrxYV+6SRf5lVv6ajPPTHpzBW+1BGfepdfuFSznjGvLMPJ/1I2/niavokclu2dL2EeVLmkf+QIBzO8suhl+iSt+blN4yeCy/Z8n+YHfTfkn+a5RMv/XxKeokt91MMVyW15Rh8dCLPEZEm07EqJW0ybdq3AJ7rd1MuSGavJm+HmkN3fEKWNrXL9Umw7710HwRS9Zni4tc1w/vDj8wgBIytPeE/wCdOFVzeTV7DdCzfslFDcP2TUkOH5Nj69/3sWfuoHz2w2zBW+1Ah/laQfcKlmG5qsrKKzSydZVbfEIOIB+z41zpMRE3AYZ0r5G+7Xuca5pgaekcAB80hzvYeP8AJmEMP+6V0Ccf920Tafa34KOO9Bea+Q4TMooyepi8OjD9pl6QejJItSbnQwkYyZViYMkLwqpDB9lvHuw4mxqFZyHjy7KsdEbPFriv3FJGeO/o/rStnOE2z+rk6Pe9uvMjML7bVyCpM3IAoDm+G6b6Xir8MUF8Pzxmb+hfWr55FYjXgMI3fAg/lUD7qp3AYG+QYqTtOLiP8oC//dNWlzZz6sqwp+yGX+WRx8qz+0j8+Er/AOb8v+kIsMKf3hPM0yUzQYpGF9SSqg72Kmx9bVWuBy8HCiKVxCykqdRAIYbEbnvq088zTQpjU9dgfcPxNU3m8ImiPSW19I2rYLvc32HDyrJsp80jc7/h4fLRMmyjRBc5wCQvZJhL4gg/ImsoXNhNJsp9CKyu3YWdT7GZXNj4+jbN8NiCNwC0n3Riopg8A+FnKyuepwaNrKfEMwHyqzoZ80/5EAeEEI+corrE4LGyKRJl6m44lMMp9RPTnC9xCpjg0+8CQo/l/KC23TkFuHSL0o+AtS2JzyPSVd4zfjpww3+K1Hc05L5lhld+hMcO56rRsQPBQ7H0vXEMUDQ2Lzif7LxEKf3gtKAs/wBTUJjvhqOx8ypJksWBPXXSrL9boXuPcrMBUpXLp5xfDtpH2vorLf8AeNr1WBwTJo1PALkCwmu2/wCppvRPO+UEhtDC/WsABq338zYbWpgijcs7nyBFOUWTzs30ct0krcbiwAuOsR3Cn8jxZdhrJa44mwDSSEeH+gB6iIM7iwMGh51lxB3ch14n6i+A76h+KzTp31PKGPdewUHsF6QAX+7+FPqtTvS/+0k4ZpFldWc3JVipNuAuN9I7qsLklFiBGZsTLIzPYrGzEhV4hip+t2gdnE0C5H5Jhr9NIUYKerc3Gob3t9ax4dl/jKJ8w+kyLh8MQZGudrEKv1nc77C+/aTYDjWwPYxtk0AsUtudTRqimCx0mLmEUIWNUA6WZVBcA9xa46RrGx4jdu4Fpzocq/yfhkhwriKa4CgAErGqksd72udIudzdvGpHicTh8pwJYnqoLnhrllbv72Y+4Adwrzhn+fSYvEPNKbu5PkBwCjwAsK4Wc46fN+Bv8+58FtiiEDK4lOOn+k3aV9MrNcuQLHwIFuJPGuJ8n0DVcm297Wv2fOksLgG6BpjYoG0kdpvsSNuFyN++i0M6tgpNQJkBRVBFjoJBV/G4Lb/jXTc8MHkkSlzSCEeyXK4hJDHG9nKl5GW2tE0hm63FSbqAR3mrHwODhgiCqEjS9uwAnjuT7R47mofhsDDCi9IwWV9BdtQ1XW1gLG9hbhb51ItJxMXRdBiZQCCGjRowbcLvLoHbvub15PEZpnCrrj6+i4FSTyaBxHd/Pkq+5y+SkcLdPFZASAyAbFifaHdxG1SrmGy8iDEzEe26Rj9wFj/5LT7OObnFY8gTFMPHr1G7dI9uwaU6v97uqb5LksWEgSCEWRO08WY7lj4k0+bElmD6J5t37L0ez4pGsHSb087ff91KUl+IpQV5u11St3rK1WVdqlGuXXI1cxg0XCSowaNyL2vYMptvYj4gVXPL/kbFlmHw5hJaRmljkkbiweO1gvBRbVYDffiauorXDQg8d/Ou1s/bc+DLG2SxpvLztIkgbJfNVZk/Njhsdl+FlUtDMyDWy7q+liralJ2YgcRbyNWlhoFRQiCyqqqoHYqiwHoBWxEPH1NdKtuFZMbtKbGGnuJbZIB1q0bI2s3Lq9ZetVlq52qYqx50+RGKxuIifDxhwsRRiXRbHWxHtEX2NGuVvJifFZTFh0VenUYe4LAC8ahX63DvqZqp+Jrek11m7WxAjhYAP6Rtun1STE2yeainN9yclwuA+j4lVuXkuoYOpR7bEjv621QyDmgxEOPSWF4jBHMki6nYPoVg2kjSdwARx3tVvaTWaTRRbYxUUkkja/qfEK0UMLCADwVfc4/N5NmE8UkLxIEjKHWWBvqLC2lT31FF5icT2z4ce6Q/01dmmtafEUzD7fx2GibDGRQ3aKnQMcbKgeE5uZFymTANMmppOkDhW0jrI1rcfqn1pZebsnKfoDyqWDF1kCGwOvWOqTfgWHHtqbafEVmnxrK7auLOt/iz7h8XNH0TP2ULw3N2Fyt8AZt3YuZAnbrVx1NXcoHGi3Jbk79Bwgw/SdJpLtq06fabVa1z86O28a0y+NZ58diJmOY91hxzHdv5omxtabCGSZVrxIlPsqo2723t7hxqpOWcKRzYrfjM524dY6j8TVl8qOVKYQBCTrddiBcAA2J48d9qpzl5jCVDLvGx2NiCSLA3B8a7uxGyO9550qgOxViIXtjz5TlPGtEJyyZFLFkDg8Lm1ZTPAThgbVlegc3VYQaV6wcpcQdxLGSezoW+82p3/tZMntFD+5/+1V5HnaEbSeh/Cu4cR0jgAE77CxJPurrujaBa5LJZHOoqwpOVJewZE34G1t+ztNAsfFisSWhRpJARsNtKg8LswsB5mneS8ll1apydrHQCFA7rte537F9amSZnFGoUCwGwC2sOyw8dvxrkz4pgNRts+S6MUb698qD8k+ahozqxYgBDXGkGWQ2/Wbqr7gasLFYdFjOiBZGHsqdKgns6zA29KzA5mkv+7uVF7sLFbg203B3PHYXt22p5qt/r7q5UmJfdEUtYAVeZpgM8ka8MeAw6dgB1n3s0Zv7gKI5HyczFbHF48f8At4eCEesjx39FHnUvLnyHx/ypMt3D3n/OssmMA+FuvciDV2DYAX4dp3JpF5B3DzNJSYmMe3Kg83X7zTSblBg12aeD96aO3pqrmynEScK+vgEwZQqQ5yOVL5jiuhw6tJFESqiNSxZuDPZQfIeA8TQfL+bHMZWH/pzGO+UhPHget8KvmPlZgIhpTE4WNe5JIlHoppB+W2BXrNi4dLcDruCV2Nrd1x61v6/NFGI8PCe8goMjSbcVHcq5pj9FEGIxAVTbUsIbrWOoAljpYgk7lKOZfzYZdEADG81rW6SRiNuHVBC7eVbbnGy4f2uP3Bz8lpF+dLLR/ab+Ucp/opGfaT/hid+kori4kKT4LAwwi0MMcf7CKvyG9OGnJ7ahTc7eXD9M58oZPvWkX548vH1pj5RH7yKScFtN/wDZv8Cp0kQ4hTeR7C5ufjSKY1DbrAE9hIDX7rHeqtz3l7lOKcPLHi2YLpGljGLcfZEwHbxtQnD8psljbUuCxDnvd733B3BlsdwOPdTmbDxbhbo33/hH1LlOsR8wrtPb5j7q6qv253IrxWgk/PI0guyiwQutjx3JiPqKFPz9R9mEb3zKPklZo9h4950jPiOZHPsVmeMcVa+qs1eVVE3Pwfq4P1mP3R0i/PlOfZwaDzdz/SK1N9nNpH8HmEBxMQ4q49VZrql256sZ2YbDjzL/AOMVweeLHn6mEX+c/wBZpw9l9pn8I8UHW4eauvWa1rPfVINzs48/pcKvlE7fOuG50sb/AM1GP2cKp/8AI00eye0jy8fsq67F/Ary1eNZqqiW5zcYeOLf93DQD53pJucjE/8ANYk+Qw6/KI0wex+P4ub4n0Q9ei7fBXuG4+f3ChWZcqIYX0NqLdoUA2v2HfjVYQcuiPo7z4jGCNkcuFkW7MkjKB1YwRcafdTHlLy2wzrbDRyK5N2keVwwsb7WbiT20WG9lJzJUpsa7v3Kt2MbWivCGW6hiCtxezcQPHuoKnKsPL0cUbOb2B1AC3a3A2FUvkvLFI2ZsR005Isqmdyo7yQz7n3Uy5RcoPpTjRH0aKNlXckniSRxrVH7JFryJXCuB4DzsoTjLFgL0PmGaJChdyNuy4uT2AUFyzlgJGOswxIBuWlAPgAGIv51TmQ522Hj0x4PW7G7OVYk9wFk2A86YYrK8XiJGkOGmYsb7QSWA7AOrsAKkfsvA0ObJKOx2n0v6qHFONENV75vywijUdFJHIx+ywZQBxuVPwpnlXL7DsPz2Jw6sTZUVutfhuLk3v2VW6tmpi6KPBSRrp0jTA6kDhsWOx8aYZXyPzOJxJHhJAw4Fgm1+0am40LdgYFsRY+ZoPOxf2V9Ykuw0qyc55faHuJFiiuF1vGxv+twJ9wHZT2PnEwrowgkaeRV7IpAC3Zc6Aqgmq3zDkbnGK09LFst7AyRKBfibBqcZbzf5vEpWPRGCbn87HufEgE1Umytk9G0OnaCOThr3neoJpr+FOMDkWY467SL0sqsxY9VNIYKVXe3cbADhQTltycxEUCrMhj0EkA23DHjcbGpxyYzGfJFlbHL0pxLgqY5AxDIp1atQHYV4d1BOcbnBTHQkIhjAsLMQSfHansbAJLgcCOzd8l134jFvwAjewZAd/G77+3kqzyftrK6yX61q1Wp29cRejouTGCbhhMKfKGL7hUVxXLjLcFM4iw0YdbrdOiS5B3F+I87VMspyMYOKaURxghGdjY76VJAubW4d1UBiMsSOCWbShEnSItmDadJG4t7JZiAveEenyRiX3SNOOtfTuSmHLqd6tTC89UJsPos7fsNG/4UVwfOpgndY3injZzYLJh+JP7N7+ledMHhelkSNFJd2CKL7lmNgPU16k5OclzDFBEsjFIAF6zX1OBckDgLEk+F/CuLiYMOyRrGsOZ17nHQDjra1szEb0c6Jytx+bHGwA17+fVT0J8qZnKgFaRhNI1rhVxD7/31UfKn8kpjRmdgthe53AF9hba5t6k0HxM30oqQhjtfVdjcAjZbCw1bnY3K+B2Okuw+HhL3jQb71P8A2hyuLt6qznP5UosiRwgLIFDP+caTRcEhLsfa3F9trVXeJzaWX25GbwLEj04V6aGUQA36GK/f0aX7uNrmnEeHUcFUeSgfKssHtdFBGGMgv5/ZR2CLnZiV5WXDMeCE+SE/dSyZROeEEp8onPyFerY8Oe028q7ESdp+JrcPaidwsQtHe77IOqtHFeWI+S+LbhhcQf4Mn+Gijcjcc0EajCT6leUkdGwIDCOx37CQ3oa9J/RkPbb301xGGKG/tLbiOItfiO7fjWef2kxgAeImkDXQko24Vm6yvOSc3mYn+yS+/SPm1LJzY5kf7Kw83iH9dehA1bvWE+2WL4Mb5+qPqTOZVBJzSZkf0KDzmj+4mnMfMzjzx6Efxb/IVemqtaqSfbDHHcGeB9VfU4+1UrHzJ4vtkhH8RvujNOU5kZ+2WD1lPyUVcOqs1Uo+120DuLf0+qvqcfb4qv4ebaRTGA+G6GOPo7GAPIbq2o9I26kyOzbHag55lmUDVi0FyFGmA8WNh9cdtWpq6vurnFwaxa+khlYEWNipDDY7HhWWD2jx0TtH0DV00em/VMdho3bwq3j5kh9bGN7oR/8AkNLLzJQ9uKmPkiD53qw8OhUWLavGyr8FAFI4/CtIAFleIg3umm524HUCONj7iO2mye0uPc8hsxDe4fsEIwkQ/CoSnMphe2fEH3xj+g0unMzgRxbEH+Io+SVJmygkt/6iex4AOBp3HA2vwuLm/td4BG5coDKA0sxsCL69JN7EklQLm4v/AJbUp23ccd+IciGHj/KFH05n8v8AszHzmb7rUqvNRlw4wsfOaT/FRaTIIj7TyndjvK3FuPy2rTZbB0pld9TFkYapBZSmm1h+729576SdrYt3/sP8/VF0LPyhMV5ssuH9mU+byn+ulU5u8uH9ki9+o/NqLNm0I4yxj99fxpFuUGHHGeL/ALi/jWU4/HO/tH+LkXRsHAJuORuB2H0SAheAMYIF9za/eaXj5M4ReGFw4/gx/wCGkDytwgJH0mK+31x40m3LbBD+0R+t/kKDpMY78/mryt7EUjyyFfZiiHlGg+QpdQBwFvIfhUfPL3A9uJQeNnt/40tJy8wCoX+lw6RubOC38o6xPgBQ9DiXb2u8CpbQjt2//rfhWjq7r+RvVX5nz+YdSRDBJKPtMyxg+Qsx9bVmWc/kDMBNBJEPtKyyAeYsp9L1pOycWW5sh8RfhvQ9KzmrO1UymxEhkYR6SETdTtrkYXRdf1AAN9j7Y7qj2J52MusNMxkY8AkbX8rsFHuvQV+dbDI7MuHfW1gzXQFglwtzfe1z60uPZ+J3iMnvHqizt5olJyixn5MxEw6Hp4pMQpO+hFhZh1Ft1zsANVuNz3Utm+dSricPHHiVDuIWMJWMKIyfzskkjb7g6UVbG/fUbPOthgjRjCDQ5YspdNLFzdiw0kG5400xHOhhmcOcFAzi1mYoWGn2bN0dxbs7q6zMJLmJ6DTX8vEChqeCUSPzKacscHHNLh0kj6RbStp6UQ8OjFyx7N+FV/yx5PQrcRxrGdI2E4nHnqA2PhQvlfy3OPeO4SMRhu0vcsR5fZoZHj+ig6RWBLSlCotawUMGFmvvcjh2ca62zsNJh4WteKP3K0yzsdBkDvlrX1ryTfA4Ax3BtesrqHM+kJNre+tV0zdrlqb4bLcrGroMXaQo6reVyAWUrcgi1t+2otjOReOk0i0RAUKWXERaW0lirEFxuA5HD76CY3E4dVH0UTqx9rpGRgV7ANKjtpgMxf7RqGOTNbHeIv8AcKWOKs7kFyZjwWIGIxs8CsoPRp0imzEWLE8LgXAAvxvtarKwPLvDR7HHQEXJsFAO5vu2o3+FeZ1zCT7Rrr8pyfbNYX7OkfIZTKQarQDd2XaMSUKAXpLF8ucuf/eY1GF721WFxw2VQTbxJrhecjLVFlxCWHAKjke6y15sOKY8Sa7GLf7R9azSbCZKbklee8j0RCcjgF6NbnSwPY8jeUMn3gV1DztZavtzOh/XhkHyBrzgcU/229TSMjk9tFFsLDxmwT4/ZQzuKublpz72Jiy8Bu+ZwbfuIbX829O2qxx/LLHTG8mKmPgJCo9yrYD0oMBS6YNiLgE9mwJ3PAEjYV04cJDCNBZ5nUpZcSieX8t8dAbx4qYeBcuvvV7g+lWRyf8A/iBKx6cXCzOOBiICt5qx6p8rjwFU+6FTv8rGkyKkuDhl+JuvMaHyUDyFdcvPSCQUhREb7TkkH3AWB+Y8aTk55G7Og/vn+qqqyfJMRitSwRPKVsSEF7X4E93CjEfNrmTcMJJ7yg+bVzn7O2fGaflB7T900SSHcpo/PNL3wj9xj/VSL88k32090R+81GE5qsyP9mI85Ih/XSyc0OZH9Cg85o/8VB1fZg4s8QrzSoy/PDP/AMUe6IffSMnO9iP+K3ujT/DTNOZjMDxEI85h9wNLjmRx3a+HH8R/ujqVstvFnkpcpSTc6mKKW6eS9rbLGN7eC0k3OjiT+ml9QPlRmPmdxfR6WfCCw9r84W23vfRxrS8xE/biYfcjn8KoT7LG/J4fZMex4rKbUfk5yMSf003/AHCPkabPy8xB/Szf91/xqXxcwz/WxajyhY/NhTlOYVPrYxvdCPvkq+vbMbuI/SfRLySqAvyynPF5D5yv+NIvyolPEk+bsasuPmKw/bi5T5RoP6jXZ5l8Cuz4qW/7UK/NTVjamA3D/afRTo5FVZz5/D41yc8fuX0q4RzK5eBcyYggC9zIgFu/aOswnNXlTHSpkc8bdMT8lFQbYwlEtBIHJqnRP5qnDnT+HpXP5Yk7x6Vd2I5ssqitribfheWUk+4GnOD5usrZdS4UEd7NNv5XfeqO2sOG5wx1c6+6nQu3WqEOZyXvq3tb3U5xKTooZm2NuDC++/Crqfk5lKvp+hoSNtgxF/MvT6Xk7lcaljhsMbdgVXPla5qn7Ya0tqJ2u7Qa+aNkbaObU9+5eeWxj23Y0341OedHMMMZIocLh44QgLuVjRCWb2QSvYFF/wB6oXhoC7BRXahkMkYeW5b4HesrhRpJ2FaK1KouSAEYaWSOAHh0twxtx6uliRbgwFqFZxkbQ2N0dG9mSM6ka3iOB8DYjupmYKqQkNY0+hwksu6Ru9/sozb+4UyYVK+brlU+DxGzdR0ZCC1lBO6t3bMPiaCYvawuYLPJW2r1TGDkXjn9nCTn+Ew+YFFcFzcYwXMuG0js6SaKMe+73qSY/nbkhkIXTObcS9owT4JbUffTbGcqcVixrXDyyELu6xMIlA3Yi99rX4msN40n32ta3nev1Ccx7GHM3U9yridbMw22JGxuNj39vnS2EiBvcke6/wB9NS1zfvqyObjAYZYnOJaLVIy6FaVLhQO1Q1wSTwO+1b3HKEneVE8FARexv8KyrYk5OYEm4hjPjqH3NWVnMhPBFkVVS8nAo1LrPgdPCt4zk4FQtZwQL2K94uLmi5xpbfQluwWJt8aTzDEySixkYbWsDt3bg37K0WaQcVC6zVT7F5I6C46w8Bv6UybDsOKsPcaYqXN62DXF63eooug1cg1vXWhUUT7LIgWubcQBc2Fz49lSjMeUIwp6GBVDKLNKyJK5J3KAsttIPhUVwUhF9PEWb0o1jMjkxJ6fDI06vYusY1SRv2hkW7AX4NaxpZ36okrNj1xkTa1QTousOiCMOv1ldEAXV2hgB43qMSLY1KcDkr4ZGMylJZF0pGdnCn2nYcVHnUbxYvIQO+1Ru9QqUc1GfDC5gpckJIjRtYX4jUuw/WUetWVm/OL9HcayqRsb7IXe1zew1C/D41Sy5JMrjqEi43VgPQnh6VInw0LBQcHO2ldN2xkY7Sxvpi72Nc/E7Pw88vSyNvSuH78Uxkjg2gVZac6UEyN0CuCNg0gVVv5aiT6UFm53ugkIkBmsOCaFAPi1jf3VEEwkPZl6fv4uU/8AhalBEo4YHBj9p8S/zkpEeysEwFvREg8yL8bVmV5/EFNcVzniRAwdINrlekWRvI2HwAoVlPO/IzMjIugBmMkjtcKNh1VFhclR76CrOw4YbLx/9Oz/APmxpRM7xa3Ef0KMHY2wsQ8d7qb0Z2dhujLGwj5n96U6Q3ebyRPMOcu7XSYuWa2lSyoB2921q1gOd6WVWExiiW1gI0kLn97UQPnQ185xxFvpUC/sYeMH1EdabPcw/wCfcfsoqj4AU3qUJAuJum7U/wDFDnP5itScv8Skt8KpYWtqeNnuT3A8KKy8r8TMi9JDiZnAPs4Yotz3BR7r8aFtm+PNv/mOIHfuR6WIpF5sY3tZhiT/ABG/x04wtLg7omWOOt/RDm4WU9yzO84VgBDiliBJKx4UA99tTJf3nenOZflOUXhwWJjcm5dl63ftfgb9tBPokh9vF4l/4rD5k1ycrXteZv2pGq8hDszWMB/w/XUKWDxKO4OLOgG6aOaW/ZJiI1UD9ktuaZ47I81kbUGSAWtpXGRIPfpk399CmyqL7N/NmPzNZ+TIv+GlWGPb8OQf5Pupbe3xR6HAY9UC9PglsPakxiu1++5Y0Kj5IzK4dsfgdQOrrYkuL95Gkg71DMxwRicjs7D3im16YGSgaOH6R6qrby81YmaYJpk0S5pgbA3IVpCCez2Y97U1wEUWGBEeaYVb8dOHlcn3mKoLel8FhDI4Ue89w76LLJVZ9O5vop7vJLZri+knkfVrux61tOoDYG3ZcAbUplLAMCeFx9UMLHjdTxFbznLhGVK+yR8RTXDML2bgfh40fBUi3KXFM+Jfs02VQOAQDYAdgtSmWAthpgfZBUj9vh62p5Dg2lVRNhXnAFlmgkCkqOCudLKbeIDCu80xYhj6Po1iA9mIPra5+vI3afcBQE8FdKKNHd9I4k29aUwLhJV1KrgMLqxIVrHdSVINj4U5yaDXMCeC9Y/d8azEZXJ0jELtqJBuOF6M8lSmkOcTIPzMeEw3/tYdWYfxJNTUhmOJlxC2nxGJfvHTWU+SabAeFJjTbiT764IX/RrM2CMG61/nFEXuTNcggA9lye8uNvKygVvD5PEhB0yEg3F2X5aadG3Z86zUKfaBLmcd0n86j+ispsX8qyqpWkcNMD3eoHzNEBEexV9f86EYhujlkCbAMQP9GsbMJPtfAfhREKkWlYKN0B9/+dM5MSpFtI323NDZsxkP1jTGTEt31YCq02x+BMZ71PA/caahqXkxj/aNIUatapeDCMwJA2Hx8qRrsSt3n1qKLqKUqbjYiiWHx8IOoo6P3xsAp/dIuvuNCWN60DQkWrtFJM5azBdr8Txa3ma1lEPXDnYKbjxNDa7DVKpTepnJnrHi9/ePuFI/lEd49aiV61UpDSl4zMDtHrSi49D9YetQ21btUpSlMGxifbFISZig+uKi4WuggqldI82bJ9qkznad5oOIh3V2IR3VFKRT8vp41n+0S9zfCh6wL3UosC91VYUpPByiXub4V1/tGvc3qPwpoMOvdXf0de4VVhXSWblCvcfWknz/ALlrnoF7qzoF7qlhSk2xObFxYoCPG9DyPCjIw691bGHXuq8ylIJppzDjHUWXb3UVGGXurfQL3VM6lIVLjXYWO4ptY0f6EdwpZJmXgSPLapmUQCJnHs6vdf7q6+hyn9G5/db8KuHm6zOSQaXbUB3gX9bXqw8XgUkjIcXFu8/caUZa4K6XmjDYbEKLLDJ/22/CnCxYs8IZD/Cf8KkudQhcQyAtpB4F2PzNPMuy2NuIJ/eb8asycVdKKLg8b/y8n/Zf8Kf4HJcbJ+iC/t9X4cfhUmTIodX+7HqfxqK4/ENDKwiZo7fZYr8qDpL3KUpFheQ2IIu7oP2VufiRTLE5aI2sS23a1k9AFah0HLLGAgfSJLeJv86PYXNpZF67lvO1A7PzUpZg8vw7DdwP3mPyArdOViU/VX+UfhW6UTJzUor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 dirty="0"/>
          </a:p>
        </p:txBody>
      </p:sp>
      <p:pic>
        <p:nvPicPr>
          <p:cNvPr id="39986" name="Picture 50" descr="http://www.inem.pt/files/2/multimedias/Thumbnail.axd?WM_FICHEIRO=/files/2/multimedias/20110309143137880460.jpg&amp;WM_WIDTH=500&amp;WM_HEIGHT=2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997200"/>
            <a:ext cx="22431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88" name="Picture 52" descr="http://www.inem.pt/Thumbnail.axd?WM_FICHEIRO=/files/2/multimedias/20120628114114183329.jpg&amp;WM_WIDTH=500&amp;WM_HEIGHT=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8" y="4508500"/>
            <a:ext cx="2001837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90" name="Picture 54" descr="http://3.bp.blogspot.com/-qCwV7xLq3iQ/Tg83oRQ86TI/AAAAAAAAAgI/gODy9Z1xVPw/s1600/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638" y="1484313"/>
            <a:ext cx="1819275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92" name="Picture 56" descr="http://www.arsalgarve.min-saude.pt/portal/sites/default/files/images/stories/noticias/INEM/inem_si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4221163"/>
            <a:ext cx="21605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94" name="Picture 58" descr="http://1.bp.blogspot.com/_CPTOZS-2MtQ/S4PmL6iooXI/AAAAAAAAAM4/CRMDSj2PZ4Y/s320/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3800" y="2997200"/>
            <a:ext cx="22558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96" name="Picture 60" descr="http://3.bp.blogspot.com/_CPTOZS-2MtQ/S4PmD5rOhBI/AAAAAAAAAMo/0s8vGVJBIz4/s320/01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788" y="4652963"/>
            <a:ext cx="2401887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98" name="Picture 62" descr="http://socorroemportugal.pt/upload/2014/01/03/20140103061549-e0ef484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79613" y="1484313"/>
            <a:ext cx="20955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32" grpId="0" animBg="1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5003800" y="2636838"/>
            <a:ext cx="39243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altLang="pt-PT" sz="2600">
                <a:latin typeface="Tahoma" pitchFamily="34" charset="0"/>
              </a:rPr>
              <a:t>Colocar o braço mais afastado sobre o tórax e encostar a face dorsal da mão à face da vítima do lado do reanimador</a:t>
            </a:r>
            <a:endParaRPr lang="en-GB" altLang="pt-PT" sz="2600">
              <a:latin typeface="Tahoma" pitchFamily="34" charset="0"/>
            </a:endParaRPr>
          </a:p>
        </p:txBody>
      </p:sp>
      <p:pic>
        <p:nvPicPr>
          <p:cNvPr id="50192" name="Picture 16" descr="ERC Guidelines 2005 1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205038"/>
            <a:ext cx="4567238" cy="3349625"/>
          </a:xfr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284663" y="1484313"/>
            <a:ext cx="4554537" cy="417671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pt-PT" sz="2400" smtClean="0"/>
              <a:t>   </a:t>
            </a:r>
            <a:r>
              <a:rPr lang="pt-PT" sz="2600" smtClean="0"/>
              <a:t>Com a outra mão segurar a coxa da vítima do lado oposto ao reanimador e levantar a perna;</a:t>
            </a:r>
          </a:p>
          <a:p>
            <a:pPr marL="0" indent="0" eaLnBrk="1" hangingPunct="1">
              <a:lnSpc>
                <a:spcPct val="80000"/>
              </a:lnSpc>
              <a:buFont typeface="Wingdings 3" pitchFamily="18" charset="2"/>
              <a:buNone/>
            </a:pPr>
            <a:endParaRPr lang="pt-PT" sz="2600" smtClean="0"/>
          </a:p>
          <a:p>
            <a:pPr marL="0" indent="0" eaLnBrk="1" hangingPunct="1">
              <a:lnSpc>
                <a:spcPct val="80000"/>
              </a:lnSpc>
              <a:buFont typeface="Wingdings 3" pitchFamily="18" charset="2"/>
              <a:buNone/>
            </a:pPr>
            <a:endParaRPr lang="pt-PT" sz="2400" smtClean="0"/>
          </a:p>
          <a:p>
            <a:pPr marL="0" indent="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pt-PT" sz="2000" smtClean="0"/>
              <a:t>    </a:t>
            </a:r>
            <a:r>
              <a:rPr lang="pt-PT" sz="2600" smtClean="0"/>
              <a:t>Rolar o corpo da vítima para o sentido do reanimador</a:t>
            </a:r>
            <a:r>
              <a:rPr lang="pt-PT" sz="2000" smtClean="0"/>
              <a:t>.</a:t>
            </a:r>
            <a:endParaRPr lang="en-GB" sz="2400" smtClean="0">
              <a:solidFill>
                <a:schemeClr val="tx2"/>
              </a:solidFill>
              <a:latin typeface="Bookman Old Style" pitchFamily="18" charset="0"/>
            </a:endParaRPr>
          </a:p>
        </p:txBody>
      </p:sp>
      <p:pic>
        <p:nvPicPr>
          <p:cNvPr id="52238" name="Picture 14" descr="ERC Guidelines 2005 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196975"/>
            <a:ext cx="4194175" cy="3260725"/>
          </a:xfr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1000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900113" y="2708275"/>
            <a:ext cx="7924800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PT" altLang="pt-PT" sz="2800">
                <a:latin typeface="Garamond" pitchFamily="18" charset="0"/>
              </a:rPr>
              <a:t> </a:t>
            </a:r>
            <a:r>
              <a:rPr lang="pt-PT" altLang="pt-PT" sz="2600">
                <a:latin typeface="Tahoma" pitchFamily="34" charset="0"/>
              </a:rPr>
              <a:t>Cabeça inclinada para manter via aérea permeável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GB" altLang="pt-PT" sz="2600">
                <a:latin typeface="Tahoma" pitchFamily="34" charset="0"/>
              </a:rPr>
              <a:t> </a:t>
            </a:r>
            <a:r>
              <a:rPr lang="pt-PT" altLang="pt-PT" sz="2600">
                <a:latin typeface="Tahoma" pitchFamily="34" charset="0"/>
              </a:rPr>
              <a:t>Alinhamento da coluna vertebral;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pt-PT" altLang="pt-PT" sz="2600">
                <a:latin typeface="Tahoma" pitchFamily="34" charset="0"/>
              </a:rPr>
              <a:t> Rápida colocação na posição de decúbito    	dorsal se necessário</a:t>
            </a:r>
            <a:r>
              <a:rPr lang="en-GB" altLang="pt-PT" sz="2600">
                <a:latin typeface="Tahoma" pitchFamily="34" charset="0"/>
              </a:rPr>
              <a:t>;</a:t>
            </a:r>
          </a:p>
        </p:txBody>
      </p:sp>
      <p:pic>
        <p:nvPicPr>
          <p:cNvPr id="53272" name="Picture 24" descr="ERC Guidelines 2005 1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476250"/>
            <a:ext cx="6124575" cy="1914525"/>
          </a:xfr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3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3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3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3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3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3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pt-PT" dirty="0" smtClean="0"/>
              <a:t>DEMONSTRAÇÃO DE SBV</a:t>
            </a:r>
          </a:p>
          <a:p>
            <a:endParaRPr lang="pt-PT" dirty="0" smtClean="0"/>
          </a:p>
          <a:p>
            <a:endParaRPr lang="pt-PT" dirty="0" smtClean="0"/>
          </a:p>
          <a:p>
            <a:r>
              <a:rPr lang="pt-PT" dirty="0" smtClean="0"/>
              <a:t>POR 2 OPERACIONAIS DE B.V. EM MANEQUIM</a:t>
            </a:r>
            <a:endParaRPr lang="pt-PT" dirty="0"/>
          </a:p>
        </p:txBody>
      </p:sp>
    </p:spTree>
  </p:cSld>
  <p:clrMapOvr>
    <a:masterClrMapping/>
  </p:clrMapOvr>
  <p:transition spd="med"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32" name="Rectangle 36"/>
          <p:cNvSpPr>
            <a:spLocks noChangeArrowheads="1"/>
          </p:cNvSpPr>
          <p:nvPr/>
        </p:nvSpPr>
        <p:spPr bwMode="auto">
          <a:xfrm>
            <a:off x="2339752" y="980728"/>
            <a:ext cx="1447800" cy="1143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33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pt-PT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CODU</a:t>
            </a:r>
          </a:p>
        </p:txBody>
      </p:sp>
      <p:sp>
        <p:nvSpPr>
          <p:cNvPr id="40963" name="Text Box 43"/>
          <p:cNvSpPr txBox="1">
            <a:spLocks noChangeArrowheads="1"/>
          </p:cNvSpPr>
          <p:nvPr/>
        </p:nvSpPr>
        <p:spPr bwMode="auto">
          <a:xfrm>
            <a:off x="3348038" y="476250"/>
            <a:ext cx="39608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altLang="pt-PT" sz="2600" dirty="0">
                <a:solidFill>
                  <a:srgbClr val="66FFFF"/>
                </a:solidFill>
              </a:rPr>
              <a:t>Meios não INEM</a:t>
            </a:r>
          </a:p>
        </p:txBody>
      </p:sp>
      <p:sp>
        <p:nvSpPr>
          <p:cNvPr id="40964" name="AutoShape 42" descr="data:image/jpeg;base64,/9j/4AAQSkZJRgABAQAAAQABAAD/2wCEAAkGBhQSEBQUEhQWFRQWGBgVFxgXFxYXFRcWGBUVGRgXFxgYHSYfFxkjGRQVHy8gIycpLCwsFR4xNTAqNSYrLCkBCQoKDgwOGg8PGiofHCUpKS0pLCkpKikpKSwsLCwpKSwpKSkpKSksLCkpLCkpLCkpLCwpKSksKSkpKSksKSwsKf/AABEIALAA8AMBIgACEQEDEQH/xAAcAAABBQEBAQAAAAAAAAAAAAACAQMEBQYABwj/xABKEAABAgQEAgYGBQkGBQUAAAABAhEAAwQhBRIxQVFhBhMicYGRBzJCobHBFCNS0fAVM0RicoKisuEWU4OSk8IXQ3PS8SQ0RWOk/8QAGQEAAwEBAQAAAAAAAAAAAAAAAAECAwQF/8QALhEAAgIBAwMBBwMFAAAAAAAAAAECEQMSITEEQVGREyIyYXGBoUKx0RQz4fDx/9oADAMBAAIRAxEAPwDyMkJaWMzv2n7LnYX2+/lDn0fMshinXsguQRqw3sNYk1dOFlBJKipLOC5sLE2fffSIy6ViDcEHUXTyY89IxTT+oiPiCrhIJ0c/LsjS0SJCkJAPacgN2hY7m2vjx5RFnhWYlQIuW4O7tzgAokubmNFxQmjQUU9SHyrAzAj2nKSxIdPGKqqLqJO7wcio7swB9a3hpq3OAX8j84UY0xLYZyxxEGBAxoAyoQ3MFoeMNr0MAy4wofVK5LH8ojUJjL4MXlr70/yxppa7DuEVFGU2OR0Jmjs0XRmFDdSOyYN4bqFdkwmhoapBfz+UTIh067+fyiR1kJcDk9w46A66E64cYokcMV2XtDvETOvHERCM0ZhfcRLKi+SyEdDRmx3XxdEWOx0MGoECaocRDoB9ehiNTC/gPgIRdYGNxEWnqw9+EJ8lLgtI7NEE4gnjAnEBziidzOqJAcnhpsb6jxgU4woMAw4lrnnBOFetK7rq49/xgEpl/wB3/EqONaUdSdE6VXZ3CgFA6j7m04xExCSElKk6Kvdjl4wX0pAt1IYW1Ol+O9478oJKMnV2PMvtvtpFc8FOVqmOSJ8pLjKCSGvcm3BrF28oZqEpfslxs7DZtrQnY2ljxUowCCSrYcoFGnZmlTBQDHBJiWEHj7oTIePuixkIyjCGVq8Tik8fhDc5NrmEAuG1ASlT2fL84uEYuABcecRJeGpAb7oMUCfw0UtiGrJH5aTxT5wJxxPFPvhv6En8NHCjTz84di0oM44niPfDc3GwQ3yMH9FSNveYX6Mnh8YLDSiH+Ut3UNmywQxHmvyEShTp+zBCSngPKFsUQjiP7fuhDXngvzET+rHAeQgkpHAeUAisNcfsq/zQPXqeyf4rxb+ELAMq/pUz7PvVHdbN+yP4osyY4GHYUisHWnYeX9YXqpv4AixeFeCwpFb9Gm8f5YQYfM+17x90WTwjwrGQBh6/tH/MY78mHdXvVE8mOAEOwClqa1j+N/xvChKbugEchs+nvhtcvLodPhyjlGwY3+OseK7Y6CXQS1PZvGzb690QKrDwhKiNAXNt9LRN61QsoO/4vyaG6yYOrVz2A3s5PKNYOUWtyN7KgiAl+sIMwI1EemWTBHGJmG0ilBRQlzo9mHmdYm4fiHVq+sCiSddE67WZneKSXki2UhhubpG5pMSQo/mpaw13SknVnTYRpMLrcNUP/UUsol79i/gUwe75DU/B5wkWg0peNR0zpKdU4GgMqUkAgoUgrSqwUlQLHI6ipBSTbKk7lu9H+Fy5lQpGICVkUg9WULY9YCLMDd0kxNodMyrQhMerYx6NqBKVKRPnBgSwKF6AnccuMYrG+ifUpUqXM6wJDkFIBy7mxa1rRVCszrwiVPCPCiEAbRxMBHQDDBhRAQrwgDzwhgY4wwCzQjwkcBAAQMc8EZVgQdduBjhK5+6AAFQiUw8ZQ4wJlwABHGD6rnAlHdAOxVEPu1vx7vdAl9v67wRnJDHOkbXI4whWO82e4Ou9o83T8jakdKSeNncctvvhJ47Cu4vtoGt5Q4JhdgnkGPPh5QdTilNJdJQqfMZiM2SUnikkXUeMOMG3sYvkz0mUVnKm5Z2cBhxMWcjovULGZMqYQLkiWrKOZUvKn3xx6Zzk2kJk04/+qWnN4qLl4q6zH6ic/WT5q34rJeO1629tgLSjwqoVMUlHYGxVMloBI+1cholDoisDtV1Mgvf65ShxsEpjIqU+rnvJMC0TOE3xKvtY0b+g6LlJdGKyklm+rUt/epO+0dVdA65SmQtNRLKiXlzZSZhD65VEMW5mMEUCJ2HY1NkKBlrI5Ocp7xGUseZcST+TX8DtHqOI+i2okCWaddTPJDnLKkhSCG7Mwqnh9dACLG8X2F+jOq6tJVVsVAHJOpUrUi75TlnEa7AtFfgHSFeKUhlonTJNVLugpmKSCr+7XlPaSrY7ecZyo6QT1JUPpMynmy1FJlqn1GZR0Zy4DHiRHLghlzXG0pLlBOcYGzqPRnV+zPpiecmajfRgpTCIM30bYilPYnS1KD6TZgSU3yuJiGBDkWd7Rg/7Z1Y/Sqkf4y/viRQekeplzEmZPnzUe0gzlhxyULpI1BvpoY6FgzR4aQtcX2LOb6LsSS/1CFfszkH7orKvojXSvXpJzcUpzj+GNF/xo7OUS6hLEEH6QharAAgvLuk68ibcIVPphL2VVCyvWVIUASbewkkAOdQ+nMVXULumHumFmTspyrBQeCwUn3wbxscT9KxXK9YTlpA7M+kkmXML9pihZMux56c7Z9XTalXabh8hPOUZso+GVRA8o0U8i+Jegml2ZXPCiHJ9XTTGMgTUcUrUmYPBSUpPmDDZSRfUaAjQng+x5FjyjVOyQxLMLkhQqBKooAlAAd8NwSzYQ3AMflqtBEw0k2gs0ABGEMBCvAAQMcVQGaOzQAZAQ5JnKSXSdIYidhOHmYu/qjU/KILui3GLLEkEsla/VbZI1Weew8YqFrAiTXUU3OohBbRLbJiAukWNUq8jDg1FUiKvcRS4HPAqQdwYGHqsugyYVA/HfDcPStB4mCxHL1gX5xfdD6JEycVzZXXIQxMtyAX0KmuUjh749fwrpjSy+z9ElSh+rKQPlHHn6tYnWlsqMbPGOi2OKpalEwFg4Cu59Y9F9ImFpmoRXyhZbInAbTALK/eAvzEVHpO6OS5kwVtFk6lbImoTlSUTr3CLWUkP2dwp2i29H+MImyfo9Qfq56DLVuyhYKHNwD4RlPNonDqI8cP6A46k4s8+VNaOSU3t97/j4RN6TYFMpKhUqaGI9UkgJUjZSSWBBiuGouPBST7gTHuLJGS7HI4NDZkcD5whQQH4WMS+qS7Zu1wsD5RIRIAccYTxxlww1tDIo/qUzklxmKJg+yr2e8Ee8QnUpUNA/HeJ+CJAUuWvsy5qShR2SoXQvwV8YiSJbHtFv3VKB/yg24RhLG4srVfBAXRNdMO02IqQb9xsC44KSbKHf4RKVJOwJHcYbXIfUffEFqXksKdaZnqsFHRL9lX7Cjof1VX4FUIdS7gg+L7gjjyio6pSDa4Pke8Rd4XWS5hSmoKkpBYzEpzzEJ5pJHWoFrvmSPtCwVtD5GyezAxsMc9Hi5VN9Kp5qKmnKc+ZAyqCftZXUCkbkG3ARjocJqW6G1Q4DaOeEhBFCCeOJgQYTNAATx0DmvCFUAzJoS5aL2kxMS0BIRpwP9IpqWTmWBx+6LZGDqOi0v3ERjKcFtJltWSBjidwRvZjDyMXT+sP3SfhFarCJugCSO8Oe+JSVzpcspEsnZ2BYEXuN3MYSjB/C7+4kiWjFZR9seLw4J0pW8s97fOK9VUndKhZro+cNoVJJ1TtYhtr+8xa6aP6ZMVlp+T5SvYQe5vkYbVgUr7BHcTEShRJKCV2KdbAhiHHPfaGqSVnUrIuYlDslibWJ+QtzjOOOcpNJvYfBYScJEsvLmTJZ0dKmtDs8VBSU/SphSQxCu0484hgzAzTVEXJBSDYa6fi8IusnpcHq1NrsWD3t3HyinhzruCaIa8DmaBQUNnKvnpGgwGQuXLQGOYEqtcesd4p5PSBzeWNDcHlz8Im0/TIJZkKA5N98c+aGecdNWOz2nBOkiVoCZwSQLATEhhYbqDeUaKXh1LMF6eQX4ypZ+KY8Qwz0hSwQFOnnlPyjY4V0vp1tlmy35KCFfJ/GPHlj6jD2dGyaZvz0UolfolN/oyx8BHHojRs30Snb/pI+6Kqi6QOzLP7zKHnYnzi6p8WfUA/sn5GJj1T4baK0ohK6CUB/Q6f/TEAfR/QN/7OR/k/rF7Kqkq0PgbHyMPAiN1lm/1P1FS8GWnejugP6HJG7pCkqtzBDRX13RCjBKThy5jMAoBRB4MoTM2/2Y3WWO6t40jPInu2/uxNJnkVRSYOhXVzqVUlQ262Zmbmx05G/KBnYRgYIP1zWOZCpqkjg5AIHcY9SrsHkLDzZUo81oQfeQ48DEGdIocmQ/Rso9kdXbi2S4749CM8cknpn86Zi1Li0UGA4LSdTNRRz52SeCFJExwFKsVpQoWURY7HeMRivopqZZJklM5O3/LW3crsnwV4Rv6Xo/haFEoKdSSkkrRYOewtJAsxts0WtLV0csES1pSCOsYZyltMw2AuNLXjOSy45OWLU78r9ylTXvUeCYhhE6QfrpS5fNSSB3BXqnziGY+jKjEaYOlc2XoCQdMpDgnYpOrm0UGJ9CcNqP7uWo3zS1iUdHfL6ptf1Y2j1eRf3MbX0JcF2Z4k8I8egYv6Hp6Bmppgnp2SWSvwL5VeYjDVtAuSsy5qFy1jVKgx8txzEduPNDJ8LJcWRVQjwRTCERqSUOFfnNdjFzOqxLGY7eb7RS4c2YghwR84PEy2VIdrnV22s/dHFOCnOmalthuOha8qhlJ0L78Dwi3VGGBb8b7RrpOIJUhCioAqA1sHFjHN1GDS04lJnS8VvNdJaUzsXdy2h7odVVSjLStYGVVg6Xvex1bSKVK/q6lX2lJA/wAxMNGf9UJZ1SsEdxT9/wAY0/pk+LX/AAWpl9MoqYkhQQFcHyn4w2rAJfsqWnuU4+EVlclCqlfWKKU8QHvZtu+DqJQRT/VLcGYC4sdCGtC0SjVSduvoF3yTVYPMD5ZxL7LS+zX/APEMTsPqGI7CnDPbNcNuBew8oQVi00qSFHPnKH1NnO/lE7CKpS5eZZc5iNALAD+sOWXPji5Npq6BKLM8rC5qXeWrQjR/hEdNKskJCFEmzMY2x1Hj8Ipcfxco+rQWUfWI1AOw4PDxdXPI9KSsHEiI6Pr3XKSr7JVf3CItdh8yUQJiWfQ6pPcd4r3i2wrGAB1U/tyVcdUH7STsOUdWvJDfnyv4J0pkamxGZLLy5i0fsqI90aLDPSRWSiHWJg/WF/MN84cmdFJR0Kx3KBB5hxDC+ho9mafFI+RjlyZ+ky/GvVAlJcGwl+k2tVZCJLcCha1aO57YA8oOV6Xq5CsqhTrJuAZcwFu8L+MUNLhik6LQDo7LFuZSFHQtpEXEcGWFpWClYSPWSSUWJbMSkFDPqoAc41hg6CUUsdX9zPXlT3NtK9MFaQr6mnJADZTNCrjUBWYeb6RUzumVXOJMydUy+QmSyO4BCZQHnGapQuWQsLTnLJTfMDyt6z3sHMWtZSVKg66eangRJnt5lDGOzFjw4H7tJ/75Ik5S54L6g6HzapIWlUyYSWUFFBUmzjNnnNcaMS8SsJwpNLNC5c9AIsQZlDlUndCgaq6TwjPdGeky6Kegq7LgIWlRIzpJ53sS4O14ndM+jMvOKmQlBlTnXaRLmEm+cl1pAUD6w5uN42fX5m/ZOS422W6IWDGveo9TwOYJ0tQROSlKe0AlcmYUWN8yZq2DuwNgzaRRYliJco69KQ5LGZQ6kEKLKnuHc2sPC0eY0FRNkg9UhaXDdmiTxDvlnXsG7ieJiDNoiTaQrkPyeS3IMvSM1KS3NtCPUhi02xFSCoOzKoiAGANk1DJB3J598RVVis2dVRTqV2XUr6AT2QQNKsDc7ctLR5xg2JTaZVQhAVLVMyhjL6kmWp3SEq/NuSGUHYttDuMUKSsqTLSSpSycshM1xnUEGxDFknNzI4xtc9OpfsjNxjdGuqsPGfrJFQiQTdpE2SlPglNUpvDyg5NLU1hEmbUJqEAaTpeZQA1KJiHKVsCxzi9jrHnhw8/3f/5ZY+M2L7oHWGlr5MwIABPVl5ctAZQO6JhO2hDWEKWWU1TSf2V+tDWNLe/yVWNYaqnnKlqBDHsuzlHsm1tOG8Qcxj1T0jdE5k8FciUpRk5nYFlSrqAS/rKAIsPsmPJiuOdSi+HZautyiBbTWOnzypn1AaFMAsRBoJGgwA5pRFjlVoeYH9Yz0FLnFOhI7i0Z5Ia1Q0aBWBkIXoVZnS1rXcQNdhuVaFJKr5cz9plBuO0VsvGJo9snvY/GJkrpMsapSfAj4RlWVO9mGwE/szl5wJmxd07C4Z2g6maDJSEIKU5+IVdnZ9d4kJx+Uqy5X8qt+cGaynUnLdIfNuL+PLaBye1xYUQRU/WFJskLWu9vZ0IPhFv0fX9T+8r5QglIXMUsKScwIaxuUs/4EBRYYlKGWkZnsQSC1txGeWUZwp7DWzLQG48flGIr6jPNWo7qPk/3Rr5YCQwJIALOXO25jEmF0kUm2OTOAhY4QpjuINv0Tresk5Se1Lt3pPq/MReJRxjD9DpzVGU+0kjxHaHw98a2biclC8ipiUqGoJIbx08HjwOrwtZXpT332NY1RFxGa8wgFQy2tx307xFhhstaUheZWb1gQSFDgxDEGIOL0xly+slE2IK2ZTp3IfW7HuiuR0zP2k+Mo/7VR0Sj7XDGOJcc+QjHe2a9PT2fTTOwZalbqVKRn7s6QFHxeJtB6Q50xRKgocSiYUjuCWAjzE4+TchJJPFQfzcRYyOliJaEjqgXucqw721dFovN0kfZpRVy82Srs9R/tv2DnXMytcKIWPI6xEm9L6abKMlWZKVaESwAhfsqyptqWPEKMebVvS1ExgELSB+yb/dC4fjUkLdSy3AoLPzg6folCPtJ3qW6SZM5N7Iuaro2gqITKkyyLFK5S1AKFjdKnF9mPfEeV0aCw6TQnX2ZwNiQbZn1EXiZnXTZNSlY6tSe2O08xSS19QGGQvr2ozeE04VNWyCtxNZIzOTnOVyB6rkOeAPCPfxyxZ4a0qfc5ffg6btDs7ojNCkqlrpZSxugzRf7JCnB8odmYBPUAJi6VaUuwKZjJe5ICQLk6k8ImzcNmoXMQgLUlMjJou/YSM1tyoKYagvtaJlNg6lqlmWnLkSFE5J6Rn60k5QtTh0pY5nsqwESmuK/Je73sok9EzuqjG/5uabcY0HRfotKQozCZc1SfU6qX1YQtrlRPaVY6aXgcozJcTJZVPKk5+sATlSAT2jfrC2jgAtYiFwKWXMp5iElaLBRSHyIHaO9tnjN5oY5K12b9BuEpR5PV8O6US1LTKGbOBuwuAHHIx8+dK5YRX1KUgJSJq2SPVDqdhycnzjUVnpHkpqOtkylFiPWISkkWfixEYDG8QVPqJs2w6xZWyXKQ+wJuY4cGPS9SVJpbeH3NHbVMrDALMaSv6C1kp3kqWB7UoiYn+GKKdTFJZSSk8FAg++OoZEhIkmTygTJhUFjIMK8H1UIZcAwc0c8KUQjQCFeHpVatOiiPExHaOhUnyMsUYzNG4PeBEAmBeOhKKXCAJ46EeFyxQibgk7JUSlH7YHnb5xs6vo3LnLUtK1AqucuVQdtQI8+BgxMbS0c+XFKUlKEqZSfk9Up6cJlpR7ISE33ADRhsb6LTJSyZaSuWbgpuRyI1isl4pNTpNmD99X3xKl9JqkaTl+LH4iObF02XDJyjJO+bKckyOhCAghQKZjhnsALu4Z30Y8jEVZvb+kW/wDa6o3UlX7UtB+UCrpEo+tKkH/CT8Q0dilPuvz/AII2KjND1JOyzEEsQFAkG4Ie9t7RP/LSTrTU5/dWPgqF/Kst70snzmD/AHQ3KVcAbXpDLKaNYk9jIRMTkswDhQDaOFA/uiPOvpq2bOptWzEC/KNLI6YKZupSUmzZlkEbi7tDSKigft0c/uFWlKfAfRyffHP0scmKLjJdxydmcVPUdVE+JgCY2CMWwsf/ABy1ftVym90kQ7/aHDRphaPGrmn4JEdWp+CTFpB2939I1/QyQqWmpn3IlSl5WCmC1J1Y7i228P8A9qqP2cMpv3p1QsePbAjW0ZxWYlEymp6akRlBQEBKDlUHzAKKlXHFtdIxza5R0xXqUjz/AKPdCqypmpEunmka51pUmWLaqWoM0UPifx+DHtX5HxOaCmpr1JBHqpc/DLbxjOn0RqOlSPGUr/uMa43L9Qj01awLkC21vgBDFXTSpyWmykTBwWkKYcnBaHM4Zsm3AP4XhSgWdJL20U8aUIy+K+jmhWklElaCf7lSyx/YUCD7oyVf6OEh+rNUOAXSlT+KFBvIx6jOyjXMm9h2iSTYMBeHpPHKUgXdTu55ffBwB4dP6CVYLJkzF8GRMS/gtIMQpvRaqS7005hq0tSgO8pBj3yatmHaPG2/IRyWexUPxygsVHzjMkFJZQKTwIIPvgDLj6TmU6VBljMOCkhaT3hQNoqavoZQzQc9MhydUASz4ZWa/KCwo+f1S4Eoj2Sv9D1Mq8qdNl8lZJg7vZI98Us/0LVH/LnSVftBSD/ugHueZlECRG3q/RViCNJHWDjLWlXusYqKjodVoJz0s8Nr9Wo/ygwBZno6J1RhqkeuhSTb1kqSz8cwDeMMfRucFBYxHQ+aUwn0cwUFjMLDhkwnVGFQAPHZjB9XHZIAAzRZ4Z0lqKf81MUBwN0+RivyR2SADaSfSzVZQJkunXlIUCZSQXBftZWccu6Mpi9cmdNMxMpEnNcoRmyZjqUhRJSOTtEcIgurgHYw0ElMOhESKasXLLy5ikHXsrKT/CRAFnoXo76CUs09dNnonqQx6pKJgSkn1TMKwM+/ZFrXj1Kagi7A87gfOPB8O6SYiFhUudVTDs5mTh3ZVAgx6p0L6QVVS6aui6sBLidkyJUbWyLFidbWhAaBKl3OQHayif8AbxPODMsluzfvb5CHupTsjyA87GORTIB9U8u0oe7NCsCulyASChWYF/ZZPmNW4gQ4JKkJUskMGsnMN7l1Pe50baHUVDOxVxu2ujQs5GZSVKJ7I4Bi7RYgpc1vUTzJdQNtXJuT+LwyK4E+q225PjpDyusYsUng6SCA3fx4RHmlZ9YKTxs4+JgAbXWh8oTr+toPE/0vCJnX9VTccyH8nfaBTRqU1gXGuVZDXu5AaHJlMzEkJ20Uke8wAH9KOgT/ABAj8WiRKqSdU87AcdojzHCcxyEA7WPCwza+EPJmBgewLbrAI4OBvABKl1J+yq36o/DwBq2F0uO77hrDJrgQylI7s78IM1UtIJOVR4JUlze3BvGAZIlVKSDYDi6VN7w0Nors5aWyUg9pa0qDtqJYLZhtmNhs8NKnBakJUAc1wykZQU37TnNM2PZBAiYphdrbEX+F4QCBKAGdnuXUS54niYizOj1KsuuTIWf1kIV8REoTkjeFVORY2Ph+HgArVdCaJX6NT+EtH4ERpvo0w9X6LLHMKmA+5Ri6VUJ4DyH3QipqCNBDsVGfmeibDyPzCvCYsfOGB6IsP3lTP9VcacTgNo4zxs/vEKx0ZZHofoN5az/izB/ugv8AhBh7/mVt/wBWZ/3GNR9ID7+Ln490Iqo4FQ8ILQGc/wCE2Hj9HfvmzDAL9GeGpClGmLJBJ+tXt+9GmE4n2j8YCtlGZLUkqGUsCSwADhwS24t4wOgozGF+jbDxLQZlK6iHUDMWbm7esNmtyixl9BMOF00cpxxBPuUoxZTq8JUQphdhcMrgAoKYG+haI6sZQFZSWI4M79wLiAAh0Zo0+rSyR3SUv/LD0jDZSB2JaUfsISn4ARFTjN7OOIuffaCOMjn+B3wUBOSkD2iP3jHZAfafxvEBGMp4Hnpz58oVGKh2Z3fcfMttBQE3qm399/fAiSeZ72+6IiMWSbiW4NgUlJflaz9xhs49LdihY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 dirty="0"/>
          </a:p>
        </p:txBody>
      </p:sp>
      <p:sp>
        <p:nvSpPr>
          <p:cNvPr id="40965" name="AutoShape 48" descr="data:image/jpeg;base64,/9j/4AAQSkZJRgABAQAAAQABAAD/2wCEAAkGBhQSERUUExQWFRQWFxcVGRgYFhgXGBkVFRgXFRgWGhcYHCYeFxwkGRQVIC8gJCcpLCwsFR4xNTAqNScrLSkBCQoKDgwOGg8PGiokHyQvLCwsLCwpLSwsLCwsLCwpLCwqKSwvLSwsKiwsKSwsKSwsLCwsLCwsLCwsLCwpLCwsLP/AABEIAJsBRgMBIgACEQEDEQH/xAAcAAABBAMBAAAAAAAAAAAAAAAFAwQGBwABAgj/xABNEAACAQIEAQkEBQkFBwIHAAABAgMAEQQFEiExBgcTIkFRYXGRMoGhsRRCUsHRFSNDYnKCg5LCRKLS4fAWM1NUY5OyJHMIJYTD0+Lx/8QAGwEAAgMBAQEAAAAAAAAAAAAAAgMAAQQFBgf/xAA9EQABBAADBAcGBQEIAwAAAAABAAIDEQQSIQUxQVETFGFxkaHRBiIygbHhQlKSwfAjQ2JygqKy0vEzRFP/2gAMAwEAAhEDEQA/AIB+Q52GtFQJ36tA/mktTvLsiKMHllDDujYN7tRIHoDTw4i7Xtq/WeZWPuBcgU3lw5MlwV/eeP7mrPmKKgjsGelBZMOyL9q4dj777UyfNNMhcMy992sx9KQOSGT9Iqgdgsx+BofnOBsFCjgdydjToyMjkp4twTnP8ckihruG9PidqaZbOLWMjW8Tf4CiE2apLEsTKeqNyDb5qajE8YRrggC/abn4CsjK3Bbspq3nRWZkGtVB6rjw6n41JfpxNgUIv5MOPgarzIOVehVXQWGwvwHqRU3XFAhWBtfusfias6b0sb9EpnOGSMqwgJZiBqjDKwv3ld66/J7Bl3xABHESbDzDGh3KDHqpUlSxbbjw9WAptFnKdKsfRC5+uXAt7tdBm5BOeAaDneSinKd3jml65Nu+xPvNRWLNZGcAubE2tqIHoKlHLDK5OmJTSVPGw++huD5Lya1siW23PW+fCnMIy2sz204pDNsseO2kalYX43sfIk0jFkDlgHsLi42A+VSHOZ48OqFgNVvZWmK5200gIXSNuPGisoUGjymTpDGDbxW9EFy5kRhISxF7X3+dPTjgsl7G3lv86SbMyX9m633JJva+/HwqCyaUQ/JsM9yQrFQewXFSzLsvYyqQmnVsCxVL34W1EX91A+UGZJNpDPGgS+hVe6qD3JpFzbtvx3oXhsfHCwkSUF14dW/ZatJhjbIWSE6cgllxq2hWA+C6C5aSFTfc61Y+ikmksBm8UstumQ329mS3rosKgOLz+WZtKktfawFvHhTzIs8MWwiD37WgLm54b6hceFaMmAZxefBJBxDhrQKmubx6CwPYR8qiOYY5CQp7j20XzDO2xIGlJEdVs4aLtXYaFAsoA8zv4UL6LF9iykeEF/6K5gLQTl3dq104gWg8GGWR2HHuoZiEVGI3NvIfG9TPDZbjXIHRYix/6DAfBKc4nkNiGXT9FmJP1hE+3qtTpADqVA0lV903cLDzP40dyCV99JK7digj+9ejMHNpit1OGxFu/om/Cn+TcicdG7Wwk5S1hqj039ajpWEb1MpTg5O8uHu08pv2XUD0C1D87yCWAAhmIPmKt3BclMV0IBhdTfgdP40/xXIH83rnl0BBcgJr+ZA7KzOxLY9SUYbapDD8n5GUEsRfxNJYvIZFtYk+tWvhcxwDoWX6S4AvcQRDa176ekvalvyBjQ/UwWqMnqvqVbqdwdDG6nfgasTkHVWWilFOS3JcIoaSzE94Jt61YmTYWMfo0/lH4Vv/AGWxGkfmiD27r+NEcBkE68UPqv41XSNO8qDegePwketmKoqgXJNlUDvJOwoXnEGqIBCNLbgqQQR4EbGjvKjIcU2HdIsMZWdh9aPYaWF+u3eR41H8i5FZhHCY3gYkuWBMkeykAWv0h7vjT4IsO2EzGT37rL2c1JZHudkA05oHgsu6K9je/rWMI41Msl9IYCw3JY8BfYDgdz3VKzyExp/RqP4ifjQHlPzdZlIipHBqGrUfzkY4Agba/E06GaASN6Q+7x1SXNdWiEx5HJj5WeFmEQsGIYAg8Sp7z5XFKR8gsOrN0klrcS7AfK1d5byCzGM9GcPMkbWLaH6t+BJtIeyieI5M/R10MrLfjq/E0M0kTpD0R93gL4K2ggaqK4DAIMSww/RMBexI1j50hjzImKA1C542UAe4dlFsPAkWI/N7i3ZTDMirYkszEW7l1G/qKDirtL8oW6qb+lxW6b/lYyGzKpA4XBBt7mrdTchtRWMNfYG/lTmDFsPaJ28hRnE5xpQxobr3hrfNad5Hlesa9cAH68q8e7SDe/mKNzwN6W+RkTc0hoJnhM3JTib05wWK1vZmsB2W/ChnKJZIJOsY2ve3RsrCw8AdvfQ/BZs2rgPdTGv9wgDeqYWyU9p0Uix0bX1AqB40yGT6+u248DYfGn8uLBiCkgN/ruFIYaxB/wA6zNAB0WwucW0dykXJ7AhUGy/A1J4o+3hTDknk7Sx3BWw8/wAKNYzDGEXYg+A2oaO9QEXSaZpCpK3UNw4gHt8aRkCoC2hdr/VF/W1J4XMunLXUDT+t3b91Cc8z6MAxkgk39kXHvJaqo1orcQXi9yH5xmdzdQBcdov/AJUtlWNYr2ef+tqj8rgjgB5W+6pNyZy151OgbKupmOyqoHEns++mNFN1S5HW4kIHynQnRqN9hxo7ya5usXiLOsXRxkCzydQHyFtR9LVZ2B5LYXCaZGQSzDg7gbH9RDsPPjRkZ4SwHRsVN+v1Qu3Zubn5C25FB0wOjRaGq3qC4TmRBYNNib94RLejM1vVakKc02XW68TSX2OqR/kpAqVQYkMtxe3YSLX8R4eNI4zGrGup20r7ySe4Abk+ArPJiC05QNeSsDihOE5CZfEAI8JCLfqBj6tcmnqZbhothHCnaOqi+8ULn5YH9HAzeLusY9Brb1AoHjneaUykGNioUiOUkELe1w8Wx3O4tS34LFye9l17dFGyxXRKnceHXjpX+UfhSgjHcPSo5HnsiBVCrYKO/u4bneu/9opfsrQtwM5GrfMeqhlbe9SKsqOfl+X7K1n5bm7l+NF1Gbl5j1VdI1SOstUd/K03cP71P8uxDuCXNiD2XG1vHxoTg5gLIH6grDwUT01mmmoH6x9T4fjSbsQPrHq34niLbbd9/hQdVk5Dx+yOwn2mmuPy9ZUZHF1YFT5EVjJx4+G53pCdGGm2o9YA8dxvfs2ttY9t6F2De4UQP1fZQOpDMPyBw6KFGsLYDTqOmw24d1SLYUKzCGXo36MnXYFBYkXHEcN7/OuTh5WHtMpMdrWJtJt1jtw4i21TqMgFgt+bif2VmS99ot0grOkFCmw8lm3O9yDuCFJOkD9YAgb7beNRnlXgM0MoOEfTEV4DTfVc8dX+tqKPZ873Zc7B3k+iB0gaLolTvWO+uhVRtluedsklvB0H30thsBmv15JfH/1KLsNj9etg2U4fFNF8nH0SOscmO8Fa+mmebZkmGiMstwgKgnxYhRe+wFyNztUQyzL8WjgymaQWNlOLNjtxsH3sDRHF5dJMBYSxrb6uKk61+/r7iluwcbTTpG+KcyS9S0o7leax4gExm4U2O4PHfipIrrM8tWeJo3GxG3gewjyNC8Fgzh4raWAUFixxD+ZY9b/VqQyfENItkaU36wMjPuDvcFzwpQgjaBcgv6pps2Wg0qNz+Z4sRIN1ZSwPuNqHRsJmLOwUAdtzc+4Ue50cE+Hxz9Je8o6QG97htiSfMGoxl+FD3NwAN7s2n/M11KpIO5OMJxNuFZWYIbmsoDvQBD48Q7tpCkjuFrCnzosRDSLq8LigkCtIbDajOHwCslnmNxwAAI9acRWvBN90toDXyTzE5pg2A/8ATkHyB/qpLBZLHITIpUKPqnY/OhsuIYHTZQo7QiA/K9Nzim1AXFh4CiNVolAG0TlLa7BTc8BajeUZBITd1sO7Uo++o6cQzG3SEDv7PLakMxxWojw2uGO/jScnJPzkjKVbmFztMJFski/sEML+Zam03KDFP+c0hk4qC4v6FQPnUDySB2jKiUID2MpN/fan0WVyxmxlJH7TAehqtKVFjmmyn8/OdKCU6PT2GxjN/RKc5XneVBNWKwckkjG7MZwF8wodfSxoHi8KdXVUEngbcPeaecnuTLTE9MxManrfWN+OleO5+HE0BlaFZw5dqb/ZEeSfJLDZjPKY4ZlgU7OJTpW49gBrlm7eOw4+NiZzyAZ8HHhMOwii6QGWxOpkUcNXFmLWJJ7rAAUKfl4mBhWNEhijQWA6zfeNTHtPbQzK+dLHY2TRh0jQDrPI8ZKonYNOq7MezcfC9ZXHESn+mNEpsLIgdT8ySprg+T0kbRx6C8KIRqMgFuwBQOsSe0kiw2B7y+XZMqKBpCouyoBtYb7+F99+Pzr3PecvEQ7RuCw23ROPdsOPyqZclsVi/o2vHMgkbr20hBFHb657+093DvqsRJLhoxmoE6aK2ZZDYUjvekMTDCxu4Ukbb1Xufc9OBhYrGJMUw7V6kfuJ4+4HzqKYzn8xB/3OFgjHexZz8NIrHFBiSczRXanHLuKsjG8my8zPHIgRrWHRuSlgAQulwvZfccSeNSVQoG0f9z/KvPOJ56MzfhMifsxJ/UDUq5p+cXGYrFtBiJOlVo2cEqqlWSx4qBcEX2opMPiI2ukL+/8AhRGQPpvJW+m/BPUAV2AfsD4Uis5/1764cXO+9crrunxE+HoryJqY8X3ReydtZB1WS24XhtJfbu7zZUxz79ZBf9Z/+Hbbu/Ob/s+NLBB9lfQV0Av2V9BT+vZuP88FMqask9yNcQXT1es99fVvff2eq3j1vDfemW8n52IA+xxuNybtc24WG3dfwpz0ijsX4VsTjuFX1sfmVZUNEWI7cTCdrW0EXIbUCSJO0bEDv49ldyRSn+0RjjeyHtX6vX263ffa3nRD6UPCt9Oahxo5+SmUoScLN/zi8GAvCDxLMCbML2ug2tfSe/brGwSPuMQE6mk6YSet1hqF2NhdgdJv7I340SMh76TY7Vnfj3XYRBiavh2bR+f4KytaE2a/BhudJHv40n+Tn/5iQixB/NC+5vcEDY+6ms/LTBxz9A2IVZtQTRZ76mtYbLbe47e2lc85XYfB6fpEvR676eq7X02v7KnvHrT2y4glrcjrdqKB17kPu80pJlzf8eUbD9GOIK7nq77La36zd+2/ycdRYTTAkg20gqN2JsrIQL67fujtvdzl2arPGksTh43F1Ydo4du432se6g2V8vcJicQcPFIzSjVsUdR1Pa3ItQdJO4OyB3u79N3fqr04p8uXgFryTMHTQVIGnTYAWGnjx/mNN0yOMcHnHVK8ATudV7sp31b/ADvQzOOc/BYWZ4ZWkEiGzAREi5AOx4HYih7c9GX/APXP8L8WomYXaUgD2RuIPYaUMkY0JUoGWIBYPiOBUna5BULv1duAO1t/DanWERY0CL0pA4arsbXva53PGguf8u8Pg4YZpBIUnF00KCbaQ+4LC2zCu+SnLWDMBIYQ46MqGDgA9YEgizHbY1lkixjoTM5pyXvrS9yIOZdXqjTzpYhg1u267W8dqRy3KoIDqhjVOzq8NPcO4eVQ7OOeHC4eeSFop2aNihKiPSSuxtd7/CpjgMQJIwy+y6rIB4Ooa3xoJIcThMksrKadR28VbXtdbWlQTn4y0GOGe17aoyfBgGX4hvWqkSSBE/Os4Y3sEt8au7nbOvLnUblSr+WkgfJqhPJ2eCDCLI8ak9+hb+tr16zCymVmdwq93cszxWihOXPe5UFh4W/Gsp7ykxySy6kFh5j7uFZWoi0m1G58IykWFr+lGsuw0TJpl1h+zRpA95sTUgz3ku+FA+kFxfhrSOxPgyGo3hMBrlH5yONeAJJPwUE0whW1yVzDkdIo12fTxvpkPx0AfGo9JEVbSdvOrOn5JxCMEpqO126Sb4C9NsRyMDLqhjwgQC5MrT6/7xtSpp2Q0HGrUYC8EjVQCSYbBR8+PrXAU3qYZNyVglkKyFddzZY8Qqj3CxPxofyqyqHDvpgY34MrEkjyJUA0QeDomZCG5kLwuKkDg6jYdl7j0qQxHWuoEg+ZHypDk3zdYvFx9JH0Wk/blVfUbkVJ4ea/FInWnw6gEXCSGRt+5QvHjxIG1C5gvMmiZxYWkodkeAOKm6MBwq21uG4X7OG7Hu95qVcpc3hwMIiRQXtt26e0+bHtJ49td4rGJgYhFApaUjYKNTeLWA437f8AICB5tkmNZXxM0MgB2FxwuQOHG1yB4k0tsYebrRKdIRoSkMvSTGTqNHSSSHSifVF+/uAG5PcPS6sFlkOAwvQppBHWkcAXZyNzv29gHAAD3xjkJydGXRGaYA4mRdxx6KM76f2z2+nfc5luGOOcs6kYZGsw7ZXH6Md4v7Z7fZ+1bY97MMzpHbh/KWCRxmd0bEvkGTLiHTEtEqou8CkDrEfpm/VHFe89b7NQDnT5xenf6HhmvCrDpHH6VweF/sC3vt4Cj3O3y9MKnB4c/nWFpnX6iHhEviRx7h57UohOoeBFcmCN2If1iX5DkFuAEbQxq6kjJJsK4tRjK5UJIIuxuoAFySduHfSebcnZYNzpJ3uiuGdB2a1Hs/d21u6VodlKFzmtqzvQtjtVhcyrK2ZXVStoJL7346RVclqs3mGw98XO/wBmG3vZ0/A0nHGsO89iNnxBXgDv613ekgd/WlK8ECtpXVZetVlFmVIFyn5YwZesZm1fnHKjSASAN2ci+4HVG2/WFQfltiBi2lxWGxbmKLCLIFikYAyB5PbUHqCy2NxckqKkXONkmBlg6TGSGEpcJIp61zvoEfCS57LX8RVNcl5gs8ulr3gxCqrLtITG2lHW9hf2uJAKjzr3fs7goJY+nbmztsGx7pvksGJkcDlO5XFjednBxzQxBuk1lRJIpGiLUO0/WIJF7cBfe4tU0U15v5D/AEH6QPp5fRtp2/Nk/wDVI62nhw279q9FYSRCimMqUIGkrYrpsLabbWt3Vx/aDZ8OBe1kQd2k7j3J2HkdICSl71omsvWV5klalQvOMeizpn/Ww8n91D/TUp5+IrxYV+6SRf5lVv6ajPPTHpzBW+1BGfepdfuFSznjGvLMPJ/1I2/niavokclu2dL2EeVLmkf+QIBzO8suhl+iSt+blN4yeCy/Z8n+YHfTfkn+a5RMv/XxKeokt91MMVyW15Rh8dCLPEZEm07EqJW0ybdq3AJ7rd1MuSGavJm+HmkN3fEKWNrXL9Umw7710HwRS9Zni4tc1w/vDj8wgBIytPeE/wCdOFVzeTV7DdCzfslFDcP2TUkOH5Nj69/3sWfuoHz2w2zBW+1Ah/laQfcKlmG5qsrKKzSydZVbfEIOIB+z41zpMRE3AYZ0r5G+7Xuca5pgaekcAB80hzvYeP8AJmEMP+6V0Ccf920Tafa34KOO9Bea+Q4TMooyepi8OjD9pl6QejJItSbnQwkYyZViYMkLwqpDB9lvHuw4mxqFZyHjy7KsdEbPFriv3FJGeO/o/rStnOE2z+rk6Pe9uvMjML7bVyCpM3IAoDm+G6b6Xir8MUF8Pzxmb+hfWr55FYjXgMI3fAg/lUD7qp3AYG+QYqTtOLiP8oC//dNWlzZz6sqwp+yGX+WRx8qz+0j8+Er/AOb8v+kIsMKf3hPM0yUzQYpGF9SSqg72Kmx9bVWuBy8HCiKVxCykqdRAIYbEbnvq088zTQpjU9dgfcPxNU3m8ImiPSW19I2rYLvc32HDyrJsp80jc7/h4fLRMmyjRBc5wCQvZJhL4gg/ImsoXNhNJsp9CKyu3YWdT7GZXNj4+jbN8NiCNwC0n3Riopg8A+FnKyuepwaNrKfEMwHyqzoZ80/5EAeEEI+corrE4LGyKRJl6m44lMMp9RPTnC9xCpjg0+8CQo/l/KC23TkFuHSL0o+AtS2JzyPSVd4zfjpww3+K1Hc05L5lhld+hMcO56rRsQPBQ7H0vXEMUDQ2Lzif7LxEKf3gtKAs/wBTUJjvhqOx8ypJksWBPXXSrL9boXuPcrMBUpXLp5xfDtpH2vorLf8AeNr1WBwTJo1PALkCwmu2/wCppvRPO+UEhtDC/WsABq338zYbWpgijcs7nyBFOUWTzs30ct0krcbiwAuOsR3Cn8jxZdhrJa44mwDSSEeH+gB6iIM7iwMGh51lxB3ch14n6i+A76h+KzTp31PKGPdewUHsF6QAX+7+FPqtTvS/+0k4ZpFldWc3JVipNuAuN9I7qsLklFiBGZsTLIzPYrGzEhV4hip+t2gdnE0C5H5Jhr9NIUYKerc3Gob3t9ax4dl/jKJ8w+kyLh8MQZGudrEKv1nc77C+/aTYDjWwPYxtk0AsUtudTRqimCx0mLmEUIWNUA6WZVBcA9xa46RrGx4jdu4Fpzocq/yfhkhwriKa4CgAErGqksd72udIudzdvGpHicTh8pwJYnqoLnhrllbv72Y+4Adwrzhn+fSYvEPNKbu5PkBwCjwAsK4Wc46fN+Bv8+58FtiiEDK4lOOn+k3aV9MrNcuQLHwIFuJPGuJ8n0DVcm297Wv2fOksLgG6BpjYoG0kdpvsSNuFyN++i0M6tgpNQJkBRVBFjoJBV/G4Lb/jXTc8MHkkSlzSCEeyXK4hJDHG9nKl5GW2tE0hm63FSbqAR3mrHwODhgiCqEjS9uwAnjuT7R47mofhsDDCi9IwWV9BdtQ1XW1gLG9hbhb51ItJxMXRdBiZQCCGjRowbcLvLoHbvub15PEZpnCrrj6+i4FSTyaBxHd/Pkq+5y+SkcLdPFZASAyAbFifaHdxG1SrmGy8iDEzEe26Rj9wFj/5LT7OObnFY8gTFMPHr1G7dI9uwaU6v97uqb5LksWEgSCEWRO08WY7lj4k0+bElmD6J5t37L0ez4pGsHSb087ff91KUl+IpQV5u11St3rK1WVdqlGuXXI1cxg0XCSowaNyL2vYMptvYj4gVXPL/kbFlmHw5hJaRmljkkbiweO1gvBRbVYDffiauorXDQg8d/Ou1s/bc+DLG2SxpvLztIkgbJfNVZk/Njhsdl+FlUtDMyDWy7q+liralJ2YgcRbyNWlhoFRQiCyqqqoHYqiwHoBWxEPH1NdKtuFZMbtKbGGnuJbZIB1q0bI2s3Lq9ZetVlq52qYqx50+RGKxuIifDxhwsRRiXRbHWxHtEX2NGuVvJifFZTFh0VenUYe4LAC8ahX63DvqZqp+Jrek11m7WxAjhYAP6Rtun1STE2yeainN9yclwuA+j4lVuXkuoYOpR7bEjv621QyDmgxEOPSWF4jBHMki6nYPoVg2kjSdwARx3tVvaTWaTRRbYxUUkkja/qfEK0UMLCADwVfc4/N5NmE8UkLxIEjKHWWBvqLC2lT31FF5icT2z4ce6Q/01dmmtafEUzD7fx2GibDGRQ3aKnQMcbKgeE5uZFymTANMmppOkDhW0jrI1rcfqn1pZebsnKfoDyqWDF1kCGwOvWOqTfgWHHtqbafEVmnxrK7auLOt/iz7h8XNH0TP2ULw3N2Fyt8AZt3YuZAnbrVx1NXcoHGi3Jbk79Bwgw/SdJpLtq06fabVa1z86O28a0y+NZ58diJmOY91hxzHdv5omxtabCGSZVrxIlPsqo2723t7hxqpOWcKRzYrfjM524dY6j8TVl8qOVKYQBCTrddiBcAA2J48d9qpzl5jCVDLvGx2NiCSLA3B8a7uxGyO9550qgOxViIXtjz5TlPGtEJyyZFLFkDg8Lm1ZTPAThgbVlegc3VYQaV6wcpcQdxLGSezoW+82p3/tZMntFD+5/+1V5HnaEbSeh/Cu4cR0jgAE77CxJPurrujaBa5LJZHOoqwpOVJewZE34G1t+ztNAsfFisSWhRpJARsNtKg8LswsB5mneS8ll1apydrHQCFA7rte537F9amSZnFGoUCwGwC2sOyw8dvxrkz4pgNRts+S6MUb698qD8k+ahozqxYgBDXGkGWQ2/Wbqr7gasLFYdFjOiBZGHsqdKgns6zA29KzA5mkv+7uVF7sLFbg203B3PHYXt22p5qt/r7q5UmJfdEUtYAVeZpgM8ka8MeAw6dgB1n3s0Zv7gKI5HyczFbHF48f8At4eCEesjx39FHnUvLnyHx/ypMt3D3n/OssmMA+FuvciDV2DYAX4dp3JpF5B3DzNJSYmMe3Kg83X7zTSblBg12aeD96aO3pqrmynEScK+vgEwZQqQ5yOVL5jiuhw6tJFESqiNSxZuDPZQfIeA8TQfL+bHMZWH/pzGO+UhPHget8KvmPlZgIhpTE4WNe5JIlHoppB+W2BXrNi4dLcDruCV2Nrd1x61v6/NFGI8PCe8goMjSbcVHcq5pj9FEGIxAVTbUsIbrWOoAljpYgk7lKOZfzYZdEADG81rW6SRiNuHVBC7eVbbnGy4f2uP3Bz8lpF+dLLR/ab+Ucp/opGfaT/hid+kori4kKT4LAwwi0MMcf7CKvyG9OGnJ7ahTc7eXD9M58oZPvWkX548vH1pj5RH7yKScFtN/wDZv8Cp0kQ4hTeR7C5ufjSKY1DbrAE9hIDX7rHeqtz3l7lOKcPLHi2YLpGljGLcfZEwHbxtQnD8psljbUuCxDnvd733B3BlsdwOPdTmbDxbhbo33/hH1LlOsR8wrtPb5j7q6qv253IrxWgk/PI0guyiwQutjx3JiPqKFPz9R9mEb3zKPklZo9h4950jPiOZHPsVmeMcVa+qs1eVVE3Pwfq4P1mP3R0i/PlOfZwaDzdz/SK1N9nNpH8HmEBxMQ4q49VZrql256sZ2YbDjzL/AOMVweeLHn6mEX+c/wBZpw9l9pn8I8UHW4eauvWa1rPfVINzs48/pcKvlE7fOuG50sb/AM1GP2cKp/8AI00eye0jy8fsq67F/Ary1eNZqqiW5zcYeOLf93DQD53pJucjE/8ANYk+Qw6/KI0wex+P4ub4n0Q9ei7fBXuG4+f3ChWZcqIYX0NqLdoUA2v2HfjVYQcuiPo7z4jGCNkcuFkW7MkjKB1YwRcafdTHlLy2wzrbDRyK5N2keVwwsb7WbiT20WG9lJzJUpsa7v3Kt2MbWivCGW6hiCtxezcQPHuoKnKsPL0cUbOb2B1AC3a3A2FUvkvLFI2ZsR005Isqmdyo7yQz7n3Uy5RcoPpTjRH0aKNlXckniSRxrVH7JFryJXCuB4DzsoTjLFgL0PmGaJChdyNuy4uT2AUFyzlgJGOswxIBuWlAPgAGIv51TmQ522Hj0x4PW7G7OVYk9wFk2A86YYrK8XiJGkOGmYsb7QSWA7AOrsAKkfsvA0ObJKOx2n0v6qHFONENV75vywijUdFJHIx+ywZQBxuVPwpnlXL7DsPz2Jw6sTZUVutfhuLk3v2VW6tmpi6KPBSRrp0jTA6kDhsWOx8aYZXyPzOJxJHhJAw4Fgm1+0am40LdgYFsRY+ZoPOxf2V9Ykuw0qyc55faHuJFiiuF1vGxv+twJ9wHZT2PnEwrowgkaeRV7IpAC3Zc6Aqgmq3zDkbnGK09LFst7AyRKBfibBqcZbzf5vEpWPRGCbn87HufEgE1Umytk9G0OnaCOThr3neoJpr+FOMDkWY467SL0sqsxY9VNIYKVXe3cbADhQTltycxEUCrMhj0EkA23DHjcbGpxyYzGfJFlbHL0pxLgqY5AxDIp1atQHYV4d1BOcbnBTHQkIhjAsLMQSfHansbAJLgcCOzd8l134jFvwAjewZAd/G77+3kqzyftrK6yX61q1Wp29cRejouTGCbhhMKfKGL7hUVxXLjLcFM4iw0YdbrdOiS5B3F+I87VMspyMYOKaURxghGdjY76VJAubW4d1UBiMsSOCWbShEnSItmDadJG4t7JZiAveEenyRiX3SNOOtfTuSmHLqd6tTC89UJsPos7fsNG/4UVwfOpgndY3injZzYLJh+JP7N7+ledMHhelkSNFJd2CKL7lmNgPU16k5OclzDFBEsjFIAF6zX1OBckDgLEk+F/CuLiYMOyRrGsOZ17nHQDjra1szEb0c6Jytx+bHGwA17+fVT0J8qZnKgFaRhNI1rhVxD7/31UfKn8kpjRmdgthe53AF9hba5t6k0HxM30oqQhjtfVdjcAjZbCw1bnY3K+B2Okuw+HhL3jQb71P8A2hyuLt6qznP5UosiRwgLIFDP+caTRcEhLsfa3F9trVXeJzaWX25GbwLEj04V6aGUQA36GK/f0aX7uNrmnEeHUcFUeSgfKssHtdFBGGMgv5/ZR2CLnZiV5WXDMeCE+SE/dSyZROeEEp8onPyFerY8Oe028q7ESdp+JrcPaidwsQtHe77IOqtHFeWI+S+LbhhcQf4Mn+Gijcjcc0EajCT6leUkdGwIDCOx37CQ3oa9J/RkPbb301xGGKG/tLbiOItfiO7fjWef2kxgAeImkDXQko24Vm6yvOSc3mYn+yS+/SPm1LJzY5kf7Kw83iH9dehA1bvWE+2WL4Mb5+qPqTOZVBJzSZkf0KDzmj+4mnMfMzjzx6Efxb/IVemqtaqSfbDHHcGeB9VfU4+1UrHzJ4vtkhH8RvujNOU5kZ+2WD1lPyUVcOqs1Uo+120DuLf0+qvqcfb4qv4ebaRTGA+G6GOPo7GAPIbq2o9I26kyOzbHag55lmUDVi0FyFGmA8WNh9cdtWpq6vurnFwaxa+khlYEWNipDDY7HhWWD2jx0TtH0DV00em/VMdho3bwq3j5kh9bGN7oR/8AkNLLzJQ9uKmPkiD53qw8OhUWLavGyr8FAFI4/CtIAFleIg3umm524HUCONj7iO2mye0uPc8hsxDe4fsEIwkQ/CoSnMphe2fEH3xj+g0unMzgRxbEH+Io+SVJmygkt/6iex4AOBp3HA2vwuLm/td4BG5coDKA0sxsCL69JN7EklQLm4v/AJbUp23ccd+IciGHj/KFH05n8v8AszHzmb7rUqvNRlw4wsfOaT/FRaTIIj7TyndjvK3FuPy2rTZbB0pld9TFkYapBZSmm1h+729576SdrYt3/sP8/VF0LPyhMV5ssuH9mU+byn+ulU5u8uH9ki9+o/NqLNm0I4yxj99fxpFuUGHHGeL/ALi/jWU4/HO/tH+LkXRsHAJuORuB2H0SAheAMYIF9za/eaXj5M4ReGFw4/gx/wCGkDytwgJH0mK+31x40m3LbBD+0R+t/kKDpMY78/mryt7EUjyyFfZiiHlGg+QpdQBwFvIfhUfPL3A9uJQeNnt/40tJy8wCoX+lw6RubOC38o6xPgBQ9DiXb2u8CpbQjt2//rfhWjq7r+RvVX5nz+YdSRDBJKPtMyxg+Qsx9bVmWc/kDMBNBJEPtKyyAeYsp9L1pOycWW5sh8RfhvQ9KzmrO1UymxEhkYR6SETdTtrkYXRdf1AAN9j7Y7qj2J52MusNMxkY8AkbX8rsFHuvQV+dbDI7MuHfW1gzXQFglwtzfe1z60uPZ+J3iMnvHqizt5olJyixn5MxEw6Hp4pMQpO+hFhZh1Ft1zsANVuNz3Utm+dSricPHHiVDuIWMJWMKIyfzskkjb7g6UVbG/fUbPOthgjRjCDQ5YspdNLFzdiw0kG5400xHOhhmcOcFAzi1mYoWGn2bN0dxbs7q6zMJLmJ6DTX8vEChqeCUSPzKacscHHNLh0kj6RbStp6UQ8OjFyx7N+FV/yx5PQrcRxrGdI2E4nHnqA2PhQvlfy3OPeO4SMRhu0vcsR5fZoZHj+ig6RWBLSlCotawUMGFmvvcjh2ca62zsNJh4WteKP3K0yzsdBkDvlrX1ryTfA4Ax3BtesrqHM+kJNre+tV0zdrlqb4bLcrGroMXaQo6reVyAWUrcgi1t+2otjOReOk0i0RAUKWXERaW0lirEFxuA5HD76CY3E4dVH0UTqx9rpGRgV7ANKjtpgMxf7RqGOTNbHeIv8AcKWOKs7kFyZjwWIGIxs8CsoPRp0imzEWLE8LgXAAvxvtarKwPLvDR7HHQEXJsFAO5vu2o3+FeZ1zCT7Rrr8pyfbNYX7OkfIZTKQarQDd2XaMSUKAXpLF8ucuf/eY1GF721WFxw2VQTbxJrhecjLVFlxCWHAKjke6y15sOKY8Sa7GLf7R9azSbCZKbklee8j0RCcjgF6NbnSwPY8jeUMn3gV1DztZavtzOh/XhkHyBrzgcU/229TSMjk9tFFsLDxmwT4/ZQzuKublpz72Jiy8Bu+ZwbfuIbX829O2qxx/LLHTG8mKmPgJCo9yrYD0oMBS6YNiLgE9mwJ3PAEjYV04cJDCNBZ5nUpZcSieX8t8dAbx4qYeBcuvvV7g+lWRyf8A/iBKx6cXCzOOBiICt5qx6p8rjwFU+6FTv8rGkyKkuDhl+JuvMaHyUDyFdcvPSCQUhREb7TkkH3AWB+Y8aTk55G7Og/vn+qqqyfJMRitSwRPKVsSEF7X4E93CjEfNrmTcMJJ7yg+bVzn7O2fGaflB7T900SSHcpo/PNL3wj9xj/VSL88k32090R+81GE5qsyP9mI85Ih/XSyc0OZH9Cg85o/8VB1fZg4s8QrzSoy/PDP/AMUe6IffSMnO9iP+K3ujT/DTNOZjMDxEI85h9wNLjmRx3a+HH8R/ujqVstvFnkpcpSTc6mKKW6eS9rbLGN7eC0k3OjiT+ml9QPlRmPmdxfR6WfCCw9r84W23vfRxrS8xE/biYfcjn8KoT7LG/J4fZMex4rKbUfk5yMSf003/AHCPkabPy8xB/Szf91/xqXxcwz/WxajyhY/NhTlOYVPrYxvdCPvkq+vbMbuI/SfRLySqAvyynPF5D5yv+NIvyolPEk+bsasuPmKw/bi5T5RoP6jXZ5l8Cuz4qW/7UK/NTVjamA3D/afRTo5FVZz5/D41yc8fuX0q4RzK5eBcyYggC9zIgFu/aOswnNXlTHSpkc8bdMT8lFQbYwlEtBIHJqnRP5qnDnT+HpXP5Yk7x6Vd2I5ssqitribfheWUk+4GnOD5usrZdS4UEd7NNv5XfeqO2sOG5wx1c6+6nQu3WqEOZyXvq3tb3U5xKTooZm2NuDC++/Crqfk5lKvp+hoSNtgxF/MvT6Xk7lcaljhsMbdgVXPla5qn7Ya0tqJ2u7Qa+aNkbaObU9+5eeWxj23Y0341OedHMMMZIocLh44QgLuVjRCWb2QSvYFF/wB6oXhoC7BRXahkMkYeW5b4HesrhRpJ2FaK1KouSAEYaWSOAHh0twxtx6uliRbgwFqFZxkbQ2N0dG9mSM6ka3iOB8DYjupmYKqQkNY0+hwksu6Ru9/sozb+4UyYVK+brlU+DxGzdR0ZCC1lBO6t3bMPiaCYvawuYLPJW2r1TGDkXjn9nCTn+Ew+YFFcFzcYwXMuG0js6SaKMe+73qSY/nbkhkIXTObcS9owT4JbUffTbGcqcVixrXDyyELu6xMIlA3Yi99rX4msN40n32ta3nev1Ccx7GHM3U9yridbMw22JGxuNj39vnS2EiBvcke6/wB9NS1zfvqyObjAYZYnOJaLVIy6FaVLhQO1Q1wSTwO+1b3HKEneVE8FARexv8KyrYk5OYEm4hjPjqH3NWVnMhPBFkVVS8nAo1LrPgdPCt4zk4FQtZwQL2K94uLmi5xpbfQluwWJt8aTzDEySixkYbWsDt3bg37K0WaQcVC6zVT7F5I6C46w8Bv6UybDsOKsPcaYqXN62DXF63eooug1cg1vXWhUUT7LIgWubcQBc2Fz49lSjMeUIwp6GBVDKLNKyJK5J3KAsttIPhUVwUhF9PEWb0o1jMjkxJ6fDI06vYusY1SRv2hkW7AX4NaxpZ36okrNj1xkTa1QTousOiCMOv1ldEAXV2hgB43qMSLY1KcDkr4ZGMylJZF0pGdnCn2nYcVHnUbxYvIQO+1Ru9QqUc1GfDC5gpckJIjRtYX4jUuw/WUetWVm/OL9HcayqRsb7IXe1zew1C/D41Sy5JMrjqEi43VgPQnh6VInw0LBQcHO2ldN2xkY7Sxvpi72Nc/E7Pw88vSyNvSuH78Uxkjg2gVZac6UEyN0CuCNg0gVVv5aiT6UFm53ugkIkBmsOCaFAPi1jf3VEEwkPZl6fv4uU/8AhalBEo4YHBj9p8S/zkpEeysEwFvREg8yL8bVmV5/EFNcVzniRAwdINrlekWRvI2HwAoVlPO/IzMjIugBmMkjtcKNh1VFhclR76CrOw4YbLx/9Oz/APmxpRM7xa3Ef0KMHY2wsQ8d7qb0Z2dhujLGwj5n96U6Q3ebyRPMOcu7XSYuWa2lSyoB2921q1gOd6WVWExiiW1gI0kLn97UQPnQ185xxFvpUC/sYeMH1EdabPcw/wCfcfsoqj4AU3qUJAuJum7U/wDFDnP5itScv8Skt8KpYWtqeNnuT3A8KKy8r8TMi9JDiZnAPs4Yotz3BR7r8aFtm+PNv/mOIHfuR6WIpF5sY3tZhiT/ABG/x04wtLg7omWOOt/RDm4WU9yzO84VgBDiliBJKx4UA99tTJf3nenOZflOUXhwWJjcm5dl63ftfgb9tBPokh9vF4l/4rD5k1ycrXteZv2pGq8hDszWMB/w/XUKWDxKO4OLOgG6aOaW/ZJiI1UD9ktuaZ47I81kbUGSAWtpXGRIPfpk399CmyqL7N/NmPzNZ+TIv+GlWGPb8OQf5Pupbe3xR6HAY9UC9PglsPakxiu1++5Y0Kj5IzK4dsfgdQOrrYkuL95Gkg71DMxwRicjs7D3im16YGSgaOH6R6qrby81YmaYJpk0S5pgbA3IVpCCez2Y97U1wEUWGBEeaYVb8dOHlcn3mKoLel8FhDI4Ue89w76LLJVZ9O5vop7vJLZri+knkfVrux61tOoDYG3ZcAbUplLAMCeFx9UMLHjdTxFbznLhGVK+yR8RTXDML2bgfh40fBUi3KXFM+Jfs02VQOAQDYAdgtSmWAthpgfZBUj9vh62p5Dg2lVRNhXnAFlmgkCkqOCudLKbeIDCu80xYhj6Po1iA9mIPra5+vI3afcBQE8FdKKNHd9I4k29aUwLhJV1KrgMLqxIVrHdSVINj4U5yaDXMCeC9Y/d8azEZXJ0jELtqJBuOF6M8lSmkOcTIPzMeEw3/tYdWYfxJNTUhmOJlxC2nxGJfvHTWU+SabAeFJjTbiT764IX/RrM2CMG61/nFEXuTNcggA9lye8uNvKygVvD5PEhB0yEg3F2X5aadG3Z86zUKfaBLmcd0n86j+ispsX8qyqpWkcNMD3eoHzNEBEexV9f86EYhujlkCbAMQP9GsbMJPtfAfhREKkWlYKN0B9/+dM5MSpFtI323NDZsxkP1jTGTEt31YCq02x+BMZ71PA/caahqXkxj/aNIUatapeDCMwJA2Hx8qRrsSt3n1qKLqKUqbjYiiWHx8IOoo6P3xsAp/dIuvuNCWN60DQkWrtFJM5azBdr8Txa3ma1lEPXDnYKbjxNDa7DVKpTepnJnrHi9/ePuFI/lEd49aiV61UpDSl4zMDtHrSi49D9YetQ21btUpSlMGxifbFISZig+uKi4WuggqldI82bJ9qkznad5oOIh3V2IR3VFKRT8vp41n+0S9zfCh6wL3UosC91VYUpPByiXub4V1/tGvc3qPwpoMOvdXf0de4VVhXSWblCvcfWknz/ALlrnoF7qzoF7qlhSk2xObFxYoCPG9DyPCjIw691bGHXuq8ylIJppzDjHUWXb3UVGGXurfQL3VM6lIVLjXYWO4ptY0f6EdwpZJmXgSPLapmUQCJnHs6vdf7q6+hyn9G5/db8KuHm6zOSQaXbUB3gX9bXqw8XgUkjIcXFu8/caUZa4K6XmjDYbEKLLDJ/22/CnCxYs8IZD/Cf8KkudQhcQyAtpB4F2PzNPMuy2NuIJ/eb8asycVdKKLg8b/y8n/Zf8Kf4HJcbJ+iC/t9X4cfhUmTIodX+7HqfxqK4/ENDKwiZo7fZYr8qDpL3KUpFheQ2IIu7oP2VufiRTLE5aI2sS23a1k9AFah0HLLGAgfSJLeJv86PYXNpZF67lvO1A7PzUpZg8vw7DdwP3mPyArdOViU/VX+UfhW6UTJzUor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PT" dirty="0"/>
          </a:p>
        </p:txBody>
      </p:sp>
      <p:pic>
        <p:nvPicPr>
          <p:cNvPr id="195586" name="Picture 2" descr="http://www.bombeiros.pt/wp-content/uploads/2013/03/540874_536389696392137_32071776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924175"/>
            <a:ext cx="511175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88" name="Picture 4" descr="http://www.jornaldamadeira.pt/sites/default/files/imagecache/400xY/gnr_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628775"/>
            <a:ext cx="2586037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90" name="Picture 6" descr="https://encrypted-tbn1.gstatic.com/images?q=tbn:ANd9GcSIQdihRJIdHxgfYHaRDQ8iLx7D8yUFz1j80mnLwGejGfdLFjDuhlcW-X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3213100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92" name="Picture 8" descr="http://sonicbomb.com/albums/heli/EH101_Merl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4724400"/>
            <a:ext cx="257333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94" name="Picture 10" descr="http://imagens1.publico.pt/imagens.aspx/369131?tp=UH&amp;db=IMAGEN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00" y="4797425"/>
            <a:ext cx="2217738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96" name="Picture 12" descr="http://caparicanews.com/wpress/wp-content/uploads/2013/05/strakar-is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7763" y="4868863"/>
            <a:ext cx="24415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32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Marcador de Posição do Rodapé 4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pt-PT" altLang="pt-PT"/>
              <a:t>Curso Primeiros Socorros</a:t>
            </a:r>
          </a:p>
        </p:txBody>
      </p:sp>
      <p:sp>
        <p:nvSpPr>
          <p:cNvPr id="124930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1916113"/>
            <a:ext cx="8229600" cy="1982787"/>
          </a:xfrm>
        </p:spPr>
        <p:txBody>
          <a:bodyPr/>
          <a:lstStyle/>
          <a:p>
            <a:pPr eaLnBrk="1" hangingPunct="1"/>
            <a:endParaRPr lang="pt-PT" altLang="pt-PT" smtClean="0"/>
          </a:p>
          <a:p>
            <a:pPr eaLnBrk="1" hangingPunct="1"/>
            <a:r>
              <a:rPr lang="pt-PT" altLang="pt-PT" smtClean="0"/>
              <a:t>			</a:t>
            </a:r>
            <a:r>
              <a:rPr lang="pt-PT" altLang="pt-PT" sz="5000" smtClean="0">
                <a:solidFill>
                  <a:schemeClr val="hlink"/>
                </a:solidFill>
              </a:rPr>
              <a:t>EXAME DA VÍTIMA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4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1920</Words>
  <Application>Microsoft Office PowerPoint</Application>
  <PresentationFormat>Apresentação no Ecrã (4:3)</PresentationFormat>
  <Paragraphs>426</Paragraphs>
  <Slides>73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dos diapositivos</vt:lpstr>
      </vt:variant>
      <vt:variant>
        <vt:i4>73</vt:i4>
      </vt:variant>
    </vt:vector>
  </HeadingPairs>
  <TitlesOfParts>
    <vt:vector size="76" baseType="lpstr">
      <vt:lpstr>Tema do Office</vt:lpstr>
      <vt:lpstr>Image</vt:lpstr>
      <vt:lpstr>Gráfico</vt:lpstr>
      <vt:lpstr>Socorrismo na piscina</vt:lpstr>
      <vt:lpstr>O nosso tempo…..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Diapositivo 25</vt:lpstr>
      <vt:lpstr>Diapositivo 26</vt:lpstr>
      <vt:lpstr>Diapositivo 27</vt:lpstr>
      <vt:lpstr>Diapositivo 28</vt:lpstr>
      <vt:lpstr>Diapositivo 29</vt:lpstr>
      <vt:lpstr>Diapositivo 30</vt:lpstr>
      <vt:lpstr>Diapositivo 31</vt:lpstr>
      <vt:lpstr>Diapositivo 32</vt:lpstr>
      <vt:lpstr>Diapositivo 33</vt:lpstr>
      <vt:lpstr>Diapositivo 34</vt:lpstr>
      <vt:lpstr>O que pode suceder na piscina?</vt:lpstr>
      <vt:lpstr>Quedas</vt:lpstr>
      <vt:lpstr>Afogamento</vt:lpstr>
      <vt:lpstr>Diapositivo 38</vt:lpstr>
      <vt:lpstr>Diapositivo 39</vt:lpstr>
      <vt:lpstr>Diapositivo 40</vt:lpstr>
      <vt:lpstr>Diapositivo 41</vt:lpstr>
      <vt:lpstr>Diapositivo 42</vt:lpstr>
      <vt:lpstr>Diapositivo 43</vt:lpstr>
      <vt:lpstr>Diapositivo 44</vt:lpstr>
      <vt:lpstr>Diapositivo 45</vt:lpstr>
      <vt:lpstr>Diapositivo 46</vt:lpstr>
      <vt:lpstr>Diapositivo 47</vt:lpstr>
      <vt:lpstr>Diapositivo 48</vt:lpstr>
      <vt:lpstr>Diapositivo 49</vt:lpstr>
      <vt:lpstr>Diapositivo 50</vt:lpstr>
      <vt:lpstr>Diapositivo 51</vt:lpstr>
      <vt:lpstr>Diapositivo 52</vt:lpstr>
      <vt:lpstr>Diapositivo 53</vt:lpstr>
      <vt:lpstr>Diapositivo 54</vt:lpstr>
      <vt:lpstr>Diapositivo 55</vt:lpstr>
      <vt:lpstr>Diapositivo 56</vt:lpstr>
      <vt:lpstr>Diapositivo 57</vt:lpstr>
      <vt:lpstr>Diapositivo 58</vt:lpstr>
      <vt:lpstr>Diapositivo 59</vt:lpstr>
      <vt:lpstr>Diapositivo 60</vt:lpstr>
      <vt:lpstr>Diapositivo 61</vt:lpstr>
      <vt:lpstr>Diapositivo 62</vt:lpstr>
      <vt:lpstr>Diapositivo 63</vt:lpstr>
      <vt:lpstr>Diapositivo 64</vt:lpstr>
      <vt:lpstr>Diapositivo 65</vt:lpstr>
      <vt:lpstr>Diapositivo 66</vt:lpstr>
      <vt:lpstr>Diapositivo 67</vt:lpstr>
      <vt:lpstr>Diapositivo 68</vt:lpstr>
      <vt:lpstr>Diapositivo 69</vt:lpstr>
      <vt:lpstr>Diapositivo 70</vt:lpstr>
      <vt:lpstr>Diapositivo 71</vt:lpstr>
      <vt:lpstr>Diapositivo 72</vt:lpstr>
      <vt:lpstr>Diapositivo 73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Socorrismo na piscina</dc:title>
  <dc:creator>CBarroca</dc:creator>
  <cp:lastModifiedBy>carlos</cp:lastModifiedBy>
  <cp:revision>22</cp:revision>
  <dcterms:created xsi:type="dcterms:W3CDTF">2015-09-30T20:57:39Z</dcterms:created>
  <dcterms:modified xsi:type="dcterms:W3CDTF">2016-05-20T06:36:50Z</dcterms:modified>
</cp:coreProperties>
</file>